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media/image25.jpg" ContentType="image/jpg"/>
  <Override PartName="/ppt/media/image27.jpg" ContentType="image/jpg"/>
  <Override PartName="/ppt/media/image28.jpg" ContentType="image/jp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6" r:id="rId3"/>
  </p:sldMasterIdLst>
  <p:notesMasterIdLst>
    <p:notesMasterId r:id="rId40"/>
  </p:notesMasterIdLst>
  <p:handoutMasterIdLst>
    <p:handoutMasterId r:id="rId41"/>
  </p:handoutMasterIdLst>
  <p:sldIdLst>
    <p:sldId id="278" r:id="rId4"/>
    <p:sldId id="281" r:id="rId5"/>
    <p:sldId id="256" r:id="rId6"/>
    <p:sldId id="316" r:id="rId7"/>
    <p:sldId id="285" r:id="rId8"/>
    <p:sldId id="329" r:id="rId9"/>
    <p:sldId id="258" r:id="rId10"/>
    <p:sldId id="262" r:id="rId11"/>
    <p:sldId id="303" r:id="rId12"/>
    <p:sldId id="287" r:id="rId13"/>
    <p:sldId id="283" r:id="rId14"/>
    <p:sldId id="321" r:id="rId15"/>
    <p:sldId id="318" r:id="rId16"/>
    <p:sldId id="319" r:id="rId17"/>
    <p:sldId id="326" r:id="rId18"/>
    <p:sldId id="323" r:id="rId19"/>
    <p:sldId id="322" r:id="rId20"/>
    <p:sldId id="320" r:id="rId21"/>
    <p:sldId id="327" r:id="rId22"/>
    <p:sldId id="324" r:id="rId23"/>
    <p:sldId id="305" r:id="rId24"/>
    <p:sldId id="306" r:id="rId25"/>
    <p:sldId id="271" r:id="rId26"/>
    <p:sldId id="265" r:id="rId27"/>
    <p:sldId id="328" r:id="rId28"/>
    <p:sldId id="331" r:id="rId29"/>
    <p:sldId id="325" r:id="rId30"/>
    <p:sldId id="272" r:id="rId31"/>
    <p:sldId id="311" r:id="rId32"/>
    <p:sldId id="315" r:id="rId33"/>
    <p:sldId id="314" r:id="rId34"/>
    <p:sldId id="259" r:id="rId35"/>
    <p:sldId id="286" r:id="rId36"/>
    <p:sldId id="313" r:id="rId37"/>
    <p:sldId id="307" r:id="rId38"/>
    <p:sldId id="280" r:id="rId3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36CED7C-E0B1-4153-8452-70E9E5EA7E90}">
          <p14:sldIdLst>
            <p14:sldId id="278"/>
            <p14:sldId id="281"/>
            <p14:sldId id="256"/>
            <p14:sldId id="316"/>
            <p14:sldId id="285"/>
            <p14:sldId id="329"/>
            <p14:sldId id="258"/>
            <p14:sldId id="262"/>
            <p14:sldId id="303"/>
            <p14:sldId id="287"/>
            <p14:sldId id="283"/>
          </p14:sldIdLst>
        </p14:section>
        <p14:section name="Sección sin título" id="{DCC37026-C5A6-4A78-AB70-707A9E761AA8}">
          <p14:sldIdLst>
            <p14:sldId id="321"/>
            <p14:sldId id="318"/>
            <p14:sldId id="319"/>
            <p14:sldId id="326"/>
            <p14:sldId id="323"/>
            <p14:sldId id="322"/>
            <p14:sldId id="320"/>
            <p14:sldId id="327"/>
            <p14:sldId id="324"/>
            <p14:sldId id="305"/>
            <p14:sldId id="306"/>
            <p14:sldId id="271"/>
            <p14:sldId id="265"/>
            <p14:sldId id="328"/>
            <p14:sldId id="331"/>
            <p14:sldId id="325"/>
            <p14:sldId id="272"/>
            <p14:sldId id="311"/>
            <p14:sldId id="315"/>
            <p14:sldId id="314"/>
            <p14:sldId id="259"/>
            <p14:sldId id="286"/>
            <p14:sldId id="313"/>
            <p14:sldId id="307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00"/>
    <a:srgbClr val="00CC00"/>
    <a:srgbClr val="FF5050"/>
    <a:srgbClr val="0000CC"/>
    <a:srgbClr val="DEB400"/>
    <a:srgbClr val="008080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Estilo temático 1 - Énfasis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269D01E-BC32-4049-B463-5C60D7B0CCD2}" styleName="Estilo temático 2 - Énfasis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10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7FC5F-C763-48C6-A3EA-2D90997B71DA}" type="doc">
      <dgm:prSet loTypeId="urn:microsoft.com/office/officeart/2005/8/layout/cycle8" loCatId="cycle" qsTypeId="urn:microsoft.com/office/officeart/2005/8/quickstyle/3d1" qsCatId="3D" csTypeId="urn:microsoft.com/office/officeart/2005/8/colors/accent1_2" csCatId="accent1" phldr="1"/>
      <dgm:spPr/>
    </dgm:pt>
    <dgm:pt modelId="{12F91D61-FD45-4414-B63A-104A8B1AA6A4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1400" dirty="0"/>
            <a:t>ISO 9001</a:t>
          </a:r>
        </a:p>
        <a:p>
          <a:r>
            <a:rPr lang="es-ES" sz="1400" b="1" dirty="0"/>
            <a:t>Calidad</a:t>
          </a:r>
        </a:p>
        <a:p>
          <a:endParaRPr lang="es-ES" sz="1400" dirty="0"/>
        </a:p>
        <a:p>
          <a:endParaRPr lang="es-ES" sz="2100" dirty="0"/>
        </a:p>
      </dgm:t>
    </dgm:pt>
    <dgm:pt modelId="{2FA6E2A8-66E4-4CF8-99E5-7DD26B107180}" type="parTrans" cxnId="{BDF2FE08-E2B7-4C7D-882F-63EB0FB7AE5E}">
      <dgm:prSet/>
      <dgm:spPr/>
      <dgm:t>
        <a:bodyPr/>
        <a:lstStyle/>
        <a:p>
          <a:endParaRPr lang="es-ES"/>
        </a:p>
      </dgm:t>
    </dgm:pt>
    <dgm:pt modelId="{9F5BD554-C1BF-4E21-989A-46E5E050D9F8}" type="sibTrans" cxnId="{BDF2FE08-E2B7-4C7D-882F-63EB0FB7AE5E}">
      <dgm:prSet/>
      <dgm:spPr/>
      <dgm:t>
        <a:bodyPr/>
        <a:lstStyle/>
        <a:p>
          <a:endParaRPr lang="es-ES"/>
        </a:p>
      </dgm:t>
    </dgm:pt>
    <dgm:pt modelId="{030CBC5B-F881-4205-93C6-65989D1C0221}">
      <dgm:prSet phldrT="[Texto]"/>
      <dgm:spPr>
        <a:solidFill>
          <a:srgbClr val="009900"/>
        </a:solidFill>
      </dgm:spPr>
      <dgm:t>
        <a:bodyPr/>
        <a:lstStyle/>
        <a:p>
          <a:r>
            <a:rPr lang="es-ES" dirty="0"/>
            <a:t>ISO 14001</a:t>
          </a:r>
        </a:p>
        <a:p>
          <a:r>
            <a:rPr lang="es-ES" b="1" dirty="0"/>
            <a:t>Medio Ambiente</a:t>
          </a:r>
        </a:p>
        <a:p>
          <a:endParaRPr lang="es-ES" dirty="0"/>
        </a:p>
        <a:p>
          <a:endParaRPr lang="es-ES" dirty="0"/>
        </a:p>
      </dgm:t>
    </dgm:pt>
    <dgm:pt modelId="{D0D14340-075E-4EBD-AE6D-552361BA8A3B}" type="parTrans" cxnId="{B76DFA71-AC33-4A83-9D0D-0F0EB49F985B}">
      <dgm:prSet/>
      <dgm:spPr/>
      <dgm:t>
        <a:bodyPr/>
        <a:lstStyle/>
        <a:p>
          <a:endParaRPr lang="es-ES"/>
        </a:p>
      </dgm:t>
    </dgm:pt>
    <dgm:pt modelId="{8767ED38-1401-40A8-9869-CD13B9F08BC7}" type="sibTrans" cxnId="{B76DFA71-AC33-4A83-9D0D-0F0EB49F985B}">
      <dgm:prSet/>
      <dgm:spPr/>
      <dgm:t>
        <a:bodyPr/>
        <a:lstStyle/>
        <a:p>
          <a:endParaRPr lang="es-ES"/>
        </a:p>
      </dgm:t>
    </dgm:pt>
    <dgm:pt modelId="{4FF1B8E8-C327-438E-A81D-098FA32E2677}">
      <dgm:prSet phldrT="[Texto]" custT="1"/>
      <dgm:spPr>
        <a:solidFill>
          <a:schemeClr val="accent2"/>
        </a:solidFill>
      </dgm:spPr>
      <dgm:t>
        <a:bodyPr/>
        <a:lstStyle/>
        <a:p>
          <a:r>
            <a:rPr lang="es-ES" sz="1400" dirty="0"/>
            <a:t>ISO 45001</a:t>
          </a:r>
        </a:p>
        <a:p>
          <a:r>
            <a:rPr lang="es-ES" sz="1400" b="1" dirty="0"/>
            <a:t>Prevención de Riesgos Laborales</a:t>
          </a:r>
        </a:p>
        <a:p>
          <a:endParaRPr lang="es-ES" sz="1100" dirty="0"/>
        </a:p>
        <a:p>
          <a:endParaRPr lang="es-ES" sz="1100" dirty="0"/>
        </a:p>
        <a:p>
          <a:endParaRPr lang="es-ES" sz="1100" dirty="0"/>
        </a:p>
      </dgm:t>
    </dgm:pt>
    <dgm:pt modelId="{5D7C1B84-B706-4AF7-8D4F-440589A2B802}" type="parTrans" cxnId="{18EAE1A2-F9D3-4398-801C-43EC414E87AF}">
      <dgm:prSet/>
      <dgm:spPr/>
      <dgm:t>
        <a:bodyPr/>
        <a:lstStyle/>
        <a:p>
          <a:endParaRPr lang="es-ES"/>
        </a:p>
      </dgm:t>
    </dgm:pt>
    <dgm:pt modelId="{0233DB9B-272C-4CBE-9FCA-C6B3689EE94F}" type="sibTrans" cxnId="{18EAE1A2-F9D3-4398-801C-43EC414E87AF}">
      <dgm:prSet/>
      <dgm:spPr/>
      <dgm:t>
        <a:bodyPr/>
        <a:lstStyle/>
        <a:p>
          <a:endParaRPr lang="es-ES"/>
        </a:p>
      </dgm:t>
    </dgm:pt>
    <dgm:pt modelId="{AC1EA3B4-6E83-4F64-98C2-F34F69FB56ED}" type="pres">
      <dgm:prSet presAssocID="{E7E7FC5F-C763-48C6-A3EA-2D90997B71DA}" presName="compositeShape" presStyleCnt="0">
        <dgm:presLayoutVars>
          <dgm:chMax val="7"/>
          <dgm:dir/>
          <dgm:resizeHandles val="exact"/>
        </dgm:presLayoutVars>
      </dgm:prSet>
      <dgm:spPr/>
    </dgm:pt>
    <dgm:pt modelId="{DD4EBE41-8DC0-494B-BF60-8DF81DA16A84}" type="pres">
      <dgm:prSet presAssocID="{E7E7FC5F-C763-48C6-A3EA-2D90997B71DA}" presName="wedge1" presStyleLbl="node1" presStyleIdx="0" presStyleCnt="3"/>
      <dgm:spPr/>
    </dgm:pt>
    <dgm:pt modelId="{1BBCF003-D955-4DF0-AC17-9E062A312CD1}" type="pres">
      <dgm:prSet presAssocID="{E7E7FC5F-C763-48C6-A3EA-2D90997B71DA}" presName="dummy1a" presStyleCnt="0"/>
      <dgm:spPr/>
    </dgm:pt>
    <dgm:pt modelId="{27932EC8-9CF5-42DA-A0BB-468B70550FB3}" type="pres">
      <dgm:prSet presAssocID="{E7E7FC5F-C763-48C6-A3EA-2D90997B71DA}" presName="dummy1b" presStyleCnt="0"/>
      <dgm:spPr/>
    </dgm:pt>
    <dgm:pt modelId="{CC572B7A-CAED-4193-8599-F0224E2F4216}" type="pres">
      <dgm:prSet presAssocID="{E7E7FC5F-C763-48C6-A3EA-2D90997B71DA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1183A4C3-9915-4877-80E8-6176EFB2E7F0}" type="pres">
      <dgm:prSet presAssocID="{E7E7FC5F-C763-48C6-A3EA-2D90997B71DA}" presName="wedge2" presStyleLbl="node1" presStyleIdx="1" presStyleCnt="3"/>
      <dgm:spPr/>
    </dgm:pt>
    <dgm:pt modelId="{581E253B-94BB-4503-9F6D-D03765FF8691}" type="pres">
      <dgm:prSet presAssocID="{E7E7FC5F-C763-48C6-A3EA-2D90997B71DA}" presName="dummy2a" presStyleCnt="0"/>
      <dgm:spPr/>
    </dgm:pt>
    <dgm:pt modelId="{70EC1B9A-105F-4F2D-9E56-9DC7E4726DFE}" type="pres">
      <dgm:prSet presAssocID="{E7E7FC5F-C763-48C6-A3EA-2D90997B71DA}" presName="dummy2b" presStyleCnt="0"/>
      <dgm:spPr/>
    </dgm:pt>
    <dgm:pt modelId="{25A6DDBA-BFD9-4D9C-8F05-5DB79906C9EE}" type="pres">
      <dgm:prSet presAssocID="{E7E7FC5F-C763-48C6-A3EA-2D90997B71DA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D1C6FEA4-67A7-4B45-BE4B-2AF531171AC0}" type="pres">
      <dgm:prSet presAssocID="{E7E7FC5F-C763-48C6-A3EA-2D90997B71DA}" presName="wedge3" presStyleLbl="node1" presStyleIdx="2" presStyleCnt="3"/>
      <dgm:spPr/>
    </dgm:pt>
    <dgm:pt modelId="{4032A78B-A3BC-4706-AA06-433ED41B9C84}" type="pres">
      <dgm:prSet presAssocID="{E7E7FC5F-C763-48C6-A3EA-2D90997B71DA}" presName="dummy3a" presStyleCnt="0"/>
      <dgm:spPr/>
    </dgm:pt>
    <dgm:pt modelId="{F08DE2B5-0795-46FF-B5E6-563E928F07DF}" type="pres">
      <dgm:prSet presAssocID="{E7E7FC5F-C763-48C6-A3EA-2D90997B71DA}" presName="dummy3b" presStyleCnt="0"/>
      <dgm:spPr/>
    </dgm:pt>
    <dgm:pt modelId="{9A6A11BC-9293-42DB-837C-6B16F07893A9}" type="pres">
      <dgm:prSet presAssocID="{E7E7FC5F-C763-48C6-A3EA-2D90997B71DA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  <dgm:pt modelId="{C917EDEE-13F9-4584-AD50-95616BBAFDED}" type="pres">
      <dgm:prSet presAssocID="{9F5BD554-C1BF-4E21-989A-46E5E050D9F8}" presName="arrowWedge1" presStyleLbl="fgSibTrans2D1" presStyleIdx="0" presStyleCnt="3"/>
      <dgm:spPr>
        <a:solidFill>
          <a:schemeClr val="accent1">
            <a:lumMod val="75000"/>
          </a:schemeClr>
        </a:solidFill>
      </dgm:spPr>
    </dgm:pt>
    <dgm:pt modelId="{5F1C5D54-C600-47BF-933D-13CC5D163143}" type="pres">
      <dgm:prSet presAssocID="{8767ED38-1401-40A8-9869-CD13B9F08BC7}" presName="arrowWedge2" presStyleLbl="fgSibTrans2D1" presStyleIdx="1" presStyleCnt="3"/>
      <dgm:spPr>
        <a:solidFill>
          <a:srgbClr val="009900"/>
        </a:solidFill>
      </dgm:spPr>
    </dgm:pt>
    <dgm:pt modelId="{16E47286-0A8F-42E8-BD73-B2A84ADB1441}" type="pres">
      <dgm:prSet presAssocID="{0233DB9B-272C-4CBE-9FCA-C6B3689EE94F}" presName="arrowWedge3" presStyleLbl="fgSibTrans2D1" presStyleIdx="2" presStyleCnt="3"/>
      <dgm:spPr>
        <a:solidFill>
          <a:schemeClr val="accent2"/>
        </a:solidFill>
      </dgm:spPr>
    </dgm:pt>
  </dgm:ptLst>
  <dgm:cxnLst>
    <dgm:cxn modelId="{BDF2FE08-E2B7-4C7D-882F-63EB0FB7AE5E}" srcId="{E7E7FC5F-C763-48C6-A3EA-2D90997B71DA}" destId="{12F91D61-FD45-4414-B63A-104A8B1AA6A4}" srcOrd="0" destOrd="0" parTransId="{2FA6E2A8-66E4-4CF8-99E5-7DD26B107180}" sibTransId="{9F5BD554-C1BF-4E21-989A-46E5E050D9F8}"/>
    <dgm:cxn modelId="{E825BA09-505C-4656-BDAF-C44507628F10}" type="presOf" srcId="{E7E7FC5F-C763-48C6-A3EA-2D90997B71DA}" destId="{AC1EA3B4-6E83-4F64-98C2-F34F69FB56ED}" srcOrd="0" destOrd="0" presId="urn:microsoft.com/office/officeart/2005/8/layout/cycle8"/>
    <dgm:cxn modelId="{D52F7712-7272-443F-992D-B45379A01A20}" type="presOf" srcId="{030CBC5B-F881-4205-93C6-65989D1C0221}" destId="{1183A4C3-9915-4877-80E8-6176EFB2E7F0}" srcOrd="0" destOrd="0" presId="urn:microsoft.com/office/officeart/2005/8/layout/cycle8"/>
    <dgm:cxn modelId="{4D5A8D27-7463-468C-B8C7-A11D6B5E5A07}" type="presOf" srcId="{4FF1B8E8-C327-438E-A81D-098FA32E2677}" destId="{D1C6FEA4-67A7-4B45-BE4B-2AF531171AC0}" srcOrd="0" destOrd="0" presId="urn:microsoft.com/office/officeart/2005/8/layout/cycle8"/>
    <dgm:cxn modelId="{7A792F4B-97A6-46AE-892E-D3C4D835C6B3}" type="presOf" srcId="{030CBC5B-F881-4205-93C6-65989D1C0221}" destId="{25A6DDBA-BFD9-4D9C-8F05-5DB79906C9EE}" srcOrd="1" destOrd="0" presId="urn:microsoft.com/office/officeart/2005/8/layout/cycle8"/>
    <dgm:cxn modelId="{B76DFA71-AC33-4A83-9D0D-0F0EB49F985B}" srcId="{E7E7FC5F-C763-48C6-A3EA-2D90997B71DA}" destId="{030CBC5B-F881-4205-93C6-65989D1C0221}" srcOrd="1" destOrd="0" parTransId="{D0D14340-075E-4EBD-AE6D-552361BA8A3B}" sibTransId="{8767ED38-1401-40A8-9869-CD13B9F08BC7}"/>
    <dgm:cxn modelId="{33AC52A0-BA95-4C34-92CF-FAF0E7812BE2}" type="presOf" srcId="{4FF1B8E8-C327-438E-A81D-098FA32E2677}" destId="{9A6A11BC-9293-42DB-837C-6B16F07893A9}" srcOrd="1" destOrd="0" presId="urn:microsoft.com/office/officeart/2005/8/layout/cycle8"/>
    <dgm:cxn modelId="{18EAE1A2-F9D3-4398-801C-43EC414E87AF}" srcId="{E7E7FC5F-C763-48C6-A3EA-2D90997B71DA}" destId="{4FF1B8E8-C327-438E-A81D-098FA32E2677}" srcOrd="2" destOrd="0" parTransId="{5D7C1B84-B706-4AF7-8D4F-440589A2B802}" sibTransId="{0233DB9B-272C-4CBE-9FCA-C6B3689EE94F}"/>
    <dgm:cxn modelId="{02AC79A5-673E-4891-940C-2105C2FE9B17}" type="presOf" srcId="{12F91D61-FD45-4414-B63A-104A8B1AA6A4}" destId="{DD4EBE41-8DC0-494B-BF60-8DF81DA16A84}" srcOrd="0" destOrd="0" presId="urn:microsoft.com/office/officeart/2005/8/layout/cycle8"/>
    <dgm:cxn modelId="{3CAF6FF0-1C6E-448F-95EA-28D21ED49930}" type="presOf" srcId="{12F91D61-FD45-4414-B63A-104A8B1AA6A4}" destId="{CC572B7A-CAED-4193-8599-F0224E2F4216}" srcOrd="1" destOrd="0" presId="urn:microsoft.com/office/officeart/2005/8/layout/cycle8"/>
    <dgm:cxn modelId="{E7ECBEB8-AE93-401A-A997-B5629451988C}" type="presParOf" srcId="{AC1EA3B4-6E83-4F64-98C2-F34F69FB56ED}" destId="{DD4EBE41-8DC0-494B-BF60-8DF81DA16A84}" srcOrd="0" destOrd="0" presId="urn:microsoft.com/office/officeart/2005/8/layout/cycle8"/>
    <dgm:cxn modelId="{F139AE3F-D2C4-4034-B65B-5E2DA48A3383}" type="presParOf" srcId="{AC1EA3B4-6E83-4F64-98C2-F34F69FB56ED}" destId="{1BBCF003-D955-4DF0-AC17-9E062A312CD1}" srcOrd="1" destOrd="0" presId="urn:microsoft.com/office/officeart/2005/8/layout/cycle8"/>
    <dgm:cxn modelId="{FE9C9B5C-7677-415A-B744-38B273C76EEC}" type="presParOf" srcId="{AC1EA3B4-6E83-4F64-98C2-F34F69FB56ED}" destId="{27932EC8-9CF5-42DA-A0BB-468B70550FB3}" srcOrd="2" destOrd="0" presId="urn:microsoft.com/office/officeart/2005/8/layout/cycle8"/>
    <dgm:cxn modelId="{A842240E-67EC-4AD4-B452-3F598A289601}" type="presParOf" srcId="{AC1EA3B4-6E83-4F64-98C2-F34F69FB56ED}" destId="{CC572B7A-CAED-4193-8599-F0224E2F4216}" srcOrd="3" destOrd="0" presId="urn:microsoft.com/office/officeart/2005/8/layout/cycle8"/>
    <dgm:cxn modelId="{D4E678D1-45D7-453B-BBCF-D24C8BD6DEE2}" type="presParOf" srcId="{AC1EA3B4-6E83-4F64-98C2-F34F69FB56ED}" destId="{1183A4C3-9915-4877-80E8-6176EFB2E7F0}" srcOrd="4" destOrd="0" presId="urn:microsoft.com/office/officeart/2005/8/layout/cycle8"/>
    <dgm:cxn modelId="{2F8A6A17-BF09-46D0-A394-5DC578DF46E0}" type="presParOf" srcId="{AC1EA3B4-6E83-4F64-98C2-F34F69FB56ED}" destId="{581E253B-94BB-4503-9F6D-D03765FF8691}" srcOrd="5" destOrd="0" presId="urn:microsoft.com/office/officeart/2005/8/layout/cycle8"/>
    <dgm:cxn modelId="{71E6ECA5-3E37-4E97-BEEC-3140674E33AA}" type="presParOf" srcId="{AC1EA3B4-6E83-4F64-98C2-F34F69FB56ED}" destId="{70EC1B9A-105F-4F2D-9E56-9DC7E4726DFE}" srcOrd="6" destOrd="0" presId="urn:microsoft.com/office/officeart/2005/8/layout/cycle8"/>
    <dgm:cxn modelId="{5ABCA743-B2D7-4B28-8D9C-B41E743A34BC}" type="presParOf" srcId="{AC1EA3B4-6E83-4F64-98C2-F34F69FB56ED}" destId="{25A6DDBA-BFD9-4D9C-8F05-5DB79906C9EE}" srcOrd="7" destOrd="0" presId="urn:microsoft.com/office/officeart/2005/8/layout/cycle8"/>
    <dgm:cxn modelId="{C1D36EF4-BA98-4AD7-A773-7FE98E1B0B35}" type="presParOf" srcId="{AC1EA3B4-6E83-4F64-98C2-F34F69FB56ED}" destId="{D1C6FEA4-67A7-4B45-BE4B-2AF531171AC0}" srcOrd="8" destOrd="0" presId="urn:microsoft.com/office/officeart/2005/8/layout/cycle8"/>
    <dgm:cxn modelId="{D9161F7B-5479-464B-8231-2C502D9F9DA6}" type="presParOf" srcId="{AC1EA3B4-6E83-4F64-98C2-F34F69FB56ED}" destId="{4032A78B-A3BC-4706-AA06-433ED41B9C84}" srcOrd="9" destOrd="0" presId="urn:microsoft.com/office/officeart/2005/8/layout/cycle8"/>
    <dgm:cxn modelId="{5112F5A6-686F-4AC3-BC9A-26E451772B75}" type="presParOf" srcId="{AC1EA3B4-6E83-4F64-98C2-F34F69FB56ED}" destId="{F08DE2B5-0795-46FF-B5E6-563E928F07DF}" srcOrd="10" destOrd="0" presId="urn:microsoft.com/office/officeart/2005/8/layout/cycle8"/>
    <dgm:cxn modelId="{D6F6703B-C3C1-42B6-8631-BA0F242D0CF2}" type="presParOf" srcId="{AC1EA3B4-6E83-4F64-98C2-F34F69FB56ED}" destId="{9A6A11BC-9293-42DB-837C-6B16F07893A9}" srcOrd="11" destOrd="0" presId="urn:microsoft.com/office/officeart/2005/8/layout/cycle8"/>
    <dgm:cxn modelId="{9D70CFBD-64CC-4177-A6F7-7E0B6C56AC65}" type="presParOf" srcId="{AC1EA3B4-6E83-4F64-98C2-F34F69FB56ED}" destId="{C917EDEE-13F9-4584-AD50-95616BBAFDED}" srcOrd="12" destOrd="0" presId="urn:microsoft.com/office/officeart/2005/8/layout/cycle8"/>
    <dgm:cxn modelId="{6F1CA2B4-2B38-4DD8-90E8-7501DB4EAA86}" type="presParOf" srcId="{AC1EA3B4-6E83-4F64-98C2-F34F69FB56ED}" destId="{5F1C5D54-C600-47BF-933D-13CC5D163143}" srcOrd="13" destOrd="0" presId="urn:microsoft.com/office/officeart/2005/8/layout/cycle8"/>
    <dgm:cxn modelId="{FA434BC2-96B6-4C35-8C75-B14EB17364EB}" type="presParOf" srcId="{AC1EA3B4-6E83-4F64-98C2-F34F69FB56ED}" destId="{16E47286-0A8F-42E8-BD73-B2A84ADB1441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4EBE41-8DC0-494B-BF60-8DF81DA16A84}">
      <dsp:nvSpPr>
        <dsp:cNvPr id="0" name=""/>
        <dsp:cNvSpPr/>
      </dsp:nvSpPr>
      <dsp:spPr>
        <a:xfrm>
          <a:off x="1354454" y="314290"/>
          <a:ext cx="4061599" cy="4061599"/>
        </a:xfrm>
        <a:prstGeom prst="pie">
          <a:avLst>
            <a:gd name="adj1" fmla="val 16200000"/>
            <a:gd name="adj2" fmla="val 180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9001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Calidad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100" kern="1200" dirty="0"/>
        </a:p>
      </dsp:txBody>
      <dsp:txXfrm>
        <a:off x="3495013" y="1174962"/>
        <a:ext cx="1450571" cy="1208809"/>
      </dsp:txXfrm>
    </dsp:sp>
    <dsp:sp modelId="{1183A4C3-9915-4877-80E8-6176EFB2E7F0}">
      <dsp:nvSpPr>
        <dsp:cNvPr id="0" name=""/>
        <dsp:cNvSpPr/>
      </dsp:nvSpPr>
      <dsp:spPr>
        <a:xfrm>
          <a:off x="1270804" y="459347"/>
          <a:ext cx="4061599" cy="4061599"/>
        </a:xfrm>
        <a:prstGeom prst="pie">
          <a:avLst>
            <a:gd name="adj1" fmla="val 1800000"/>
            <a:gd name="adj2" fmla="val 9000000"/>
          </a:avLst>
        </a:prstGeom>
        <a:solidFill>
          <a:srgbClr val="0099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14001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Medio Ambiente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400" kern="1200" dirty="0"/>
        </a:p>
      </dsp:txBody>
      <dsp:txXfrm>
        <a:off x="2237851" y="3094551"/>
        <a:ext cx="2175856" cy="1063752"/>
      </dsp:txXfrm>
    </dsp:sp>
    <dsp:sp modelId="{D1C6FEA4-67A7-4B45-BE4B-2AF531171AC0}">
      <dsp:nvSpPr>
        <dsp:cNvPr id="0" name=""/>
        <dsp:cNvSpPr/>
      </dsp:nvSpPr>
      <dsp:spPr>
        <a:xfrm>
          <a:off x="1187154" y="314290"/>
          <a:ext cx="4061599" cy="4061599"/>
        </a:xfrm>
        <a:prstGeom prst="pie">
          <a:avLst>
            <a:gd name="adj1" fmla="val 9000000"/>
            <a:gd name="adj2" fmla="val 1620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kern="1200" dirty="0"/>
            <a:t>ISO 45001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400" b="1" kern="1200" dirty="0"/>
            <a:t>Prevención de Riesgos Laborales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1100" kern="1200" dirty="0"/>
        </a:p>
      </dsp:txBody>
      <dsp:txXfrm>
        <a:off x="1657623" y="1174962"/>
        <a:ext cx="1450571" cy="1208809"/>
      </dsp:txXfrm>
    </dsp:sp>
    <dsp:sp modelId="{C917EDEE-13F9-4584-AD50-95616BBAFDED}">
      <dsp:nvSpPr>
        <dsp:cNvPr id="0" name=""/>
        <dsp:cNvSpPr/>
      </dsp:nvSpPr>
      <dsp:spPr>
        <a:xfrm>
          <a:off x="1103356" y="62858"/>
          <a:ext cx="4564463" cy="4564463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F1C5D54-C600-47BF-933D-13CC5D163143}">
      <dsp:nvSpPr>
        <dsp:cNvPr id="0" name=""/>
        <dsp:cNvSpPr/>
      </dsp:nvSpPr>
      <dsp:spPr>
        <a:xfrm>
          <a:off x="1019372" y="207658"/>
          <a:ext cx="4564463" cy="4564463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009900"/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6E47286-0A8F-42E8-BD73-B2A84ADB1441}">
      <dsp:nvSpPr>
        <dsp:cNvPr id="0" name=""/>
        <dsp:cNvSpPr/>
      </dsp:nvSpPr>
      <dsp:spPr>
        <a:xfrm>
          <a:off x="935387" y="62858"/>
          <a:ext cx="4564463" cy="4564463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0F0D0AF0-7C64-49E8-A36B-1EFD1F21E2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69D999-52D1-4A61-97F0-09B2B511898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0E6833-17FF-4447-9189-AFD7EC4AA6A7}" type="datetimeFigureOut">
              <a:rPr lang="en-GB" smtClean="0"/>
              <a:t>30/05/2024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8CED131-D29D-4D8D-8269-8BA53036E47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7EB122C5-8E66-4355-8C43-A320C19A5F3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69A7FE-0B0A-472C-82D3-171B0FCD90AA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241907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39F930-3183-46CC-83D4-2FF481187023}" type="datetimeFigureOut">
              <a:rPr lang="es-ES" smtClean="0"/>
              <a:t>30/05/2024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F6E4C4-7B72-4C18-9516-6A4DDCB4EB1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920521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5CB94-B0BF-483C-AB5C-6C9C3A9A5ED8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7174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CEA1-37C3-452C-BD32-28CB3E143F2E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751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675FDE-E50B-4EEB-96DE-56660D1FD970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765243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316515" y="5292179"/>
            <a:ext cx="3257962" cy="1004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7988807" y="224027"/>
            <a:ext cx="4203700" cy="6423660"/>
          </a:xfrm>
          <a:custGeom>
            <a:avLst/>
            <a:gdLst/>
            <a:ahLst/>
            <a:cxnLst/>
            <a:rect l="l" t="t" r="r" b="b"/>
            <a:pathLst>
              <a:path w="4203700" h="6423659">
                <a:moveTo>
                  <a:pt x="4203192" y="0"/>
                </a:moveTo>
                <a:lnTo>
                  <a:pt x="0" y="0"/>
                </a:lnTo>
                <a:lnTo>
                  <a:pt x="0" y="6423660"/>
                </a:lnTo>
                <a:lnTo>
                  <a:pt x="4203192" y="6423660"/>
                </a:lnTo>
                <a:lnTo>
                  <a:pt x="4203192" y="0"/>
                </a:lnTo>
                <a:close/>
              </a:path>
            </a:pathLst>
          </a:custGeom>
          <a:solidFill>
            <a:srgbClr val="AEABA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80287" y="1522552"/>
            <a:ext cx="9831425" cy="17640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1D3ECB-E72C-4D4B-B931-CB3862081CA5}" type="datetime1">
              <a:rPr lang="es-ES" smtClean="0"/>
              <a:t>30/05/2024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222080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75C873-2D15-4338-99F2-D48721369D5D}" type="datetime1">
              <a:rPr lang="es-ES" smtClean="0"/>
              <a:t>30/05/2024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013750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3541776" y="1062227"/>
            <a:ext cx="1647825" cy="248920"/>
          </a:xfrm>
          <a:custGeom>
            <a:avLst/>
            <a:gdLst/>
            <a:ahLst/>
            <a:cxnLst/>
            <a:rect l="l" t="t" r="r" b="b"/>
            <a:pathLst>
              <a:path w="1647825" h="248919">
                <a:moveTo>
                  <a:pt x="1606041" y="0"/>
                </a:moveTo>
                <a:lnTo>
                  <a:pt x="41401" y="0"/>
                </a:lnTo>
                <a:lnTo>
                  <a:pt x="25288" y="3254"/>
                </a:lnTo>
                <a:lnTo>
                  <a:pt x="12128" y="12128"/>
                </a:lnTo>
                <a:lnTo>
                  <a:pt x="3254" y="25288"/>
                </a:lnTo>
                <a:lnTo>
                  <a:pt x="0" y="41401"/>
                </a:lnTo>
                <a:lnTo>
                  <a:pt x="0" y="248412"/>
                </a:lnTo>
                <a:lnTo>
                  <a:pt x="1647444" y="248412"/>
                </a:lnTo>
                <a:lnTo>
                  <a:pt x="1647444" y="41401"/>
                </a:lnTo>
                <a:lnTo>
                  <a:pt x="1644189" y="25288"/>
                </a:lnTo>
                <a:lnTo>
                  <a:pt x="1635315" y="12128"/>
                </a:lnTo>
                <a:lnTo>
                  <a:pt x="1622155" y="3254"/>
                </a:lnTo>
                <a:lnTo>
                  <a:pt x="1606041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BC9267-82D8-4268-8021-132168A1E331}" type="datetime1">
              <a:rPr lang="es-ES" smtClean="0"/>
              <a:t>30/05/2024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801388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D4F66-EDFB-490F-95AE-8CE4FBEFF0A2}" type="datetime1">
              <a:rPr lang="es-ES" smtClean="0"/>
              <a:t>30/05/2024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88474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32D1CA-2673-4E5F-8A75-AFDE5563CF09}" type="datetime1">
              <a:rPr lang="es-ES" smtClean="0"/>
              <a:t>30/05/2024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78977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25C7DE-4A4B-498E-9B00-98F782BFCA61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075823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7DB1F-7295-4F2C-AA3F-A442483A6AC8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2141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EF417-319D-4F29-AA28-0F9B2B259256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389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388584-CEDD-404E-B4FB-26E05AF76820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11824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6C7F9E-4A03-446F-AECF-DF80E54D01F4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0701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6C4D6-17CB-4EAF-A745-70B5B384EE08}" type="datetime1">
              <a:rPr lang="es-ES" smtClean="0"/>
              <a:t>30/05/2024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210972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C1ADBB-D1FA-4248-8AE6-AFFF3102814B}" type="datetime1">
              <a:rPr lang="es-ES" smtClean="0"/>
              <a:t>30/05/2024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2846667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4407C-7238-4D6A-A0AB-1DE666832ED9}" type="datetime1">
              <a:rPr lang="es-ES" smtClean="0"/>
              <a:t>30/05/2024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37730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03C76-611B-4113-9388-4D86707F4DD2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027588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45140-B7AD-4B0D-87D7-5A90E5B08155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81655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AF15C3-357E-48B8-A9B2-7997E355DB3E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70145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6055E3-D2EE-4A6F-84E8-085914725347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787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398DC0-08CE-4245-825E-968B0104D506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408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A88ADF-289D-420F-89AB-F83FE85CE477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13029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63A7DD-EE9E-446E-9542-11BCB93F3C37}" type="datetime1">
              <a:rPr lang="es-ES" smtClean="0"/>
              <a:t>30/05/2024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80599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2B941E-0F08-4DFB-B2FF-A7A68A331BDE}" type="datetime1">
              <a:rPr lang="es-ES" smtClean="0"/>
              <a:t>30/05/2024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2946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CFCC6-2EDF-49F9-838A-E0DD4E97DD1D}" type="datetime1">
              <a:rPr lang="es-ES" smtClean="0"/>
              <a:t>30/05/2024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02287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839C86-B517-4783-A326-A1F79A628FDF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85091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E8080-B05B-439E-91AF-7F672B771FF6}" type="datetime1">
              <a:rPr lang="es-ES" smtClean="0"/>
              <a:t>30/05/2024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018908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23567-2AD3-4F2F-B2A5-2DE2372893D4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75637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56966" y="157734"/>
            <a:ext cx="6878066" cy="635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1" i="0">
                <a:solidFill>
                  <a:srgbClr val="FFC00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1233" y="1830450"/>
            <a:ext cx="10749533" cy="45383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9447403" y="6538823"/>
            <a:ext cx="2637790" cy="228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00" b="0" i="1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ts val="1620"/>
              </a:lnSpc>
            </a:pPr>
            <a:endParaRPr spc="-1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13D5DB-FE58-4729-A842-3249CD1CF7EC}" type="datetime1">
              <a:rPr lang="es-ES" smtClean="0"/>
              <a:t>30/05/2024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15345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328C54-4812-4DB4-AD8B-535A3ADDFD17}" type="datetime1">
              <a:rPr lang="es-ES" smtClean="0"/>
              <a:t>30/05/2024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32B47C-407E-4F37-A3DF-0E947692B8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58594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rgpd@comantur.net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52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7.jpeg"/><Relationship Id="rId5" Type="http://schemas.openxmlformats.org/officeDocument/2006/relationships/image" Target="../media/image2.png"/><Relationship Id="rId4" Type="http://schemas.openxmlformats.org/officeDocument/2006/relationships/image" Target="../media/image56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4.png"/><Relationship Id="rId7" Type="http://schemas.openxmlformats.org/officeDocument/2006/relationships/image" Target="../media/image6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png"/><Relationship Id="rId5" Type="http://schemas.openxmlformats.org/officeDocument/2006/relationships/hyperlink" Target="http://www.mutuauniversal.net/" TargetMode="External"/><Relationship Id="rId4" Type="http://schemas.openxmlformats.org/officeDocument/2006/relationships/image" Target="../media/image65.jpeg"/><Relationship Id="rId9" Type="http://schemas.openxmlformats.org/officeDocument/2006/relationships/image" Target="../media/image6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antur.com/login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3.jp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jpeg"/><Relationship Id="rId9" Type="http://schemas.openxmlformats.org/officeDocument/2006/relationships/image" Target="../media/image8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openxmlformats.org/officeDocument/2006/relationships/image" Target="../media/image96.png"/><Relationship Id="rId3" Type="http://schemas.openxmlformats.org/officeDocument/2006/relationships/image" Target="../media/image86.png"/><Relationship Id="rId7" Type="http://schemas.openxmlformats.org/officeDocument/2006/relationships/image" Target="../media/image90.png"/><Relationship Id="rId12" Type="http://schemas.openxmlformats.org/officeDocument/2006/relationships/image" Target="../media/image9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9.png"/><Relationship Id="rId11" Type="http://schemas.openxmlformats.org/officeDocument/2006/relationships/image" Target="../media/image94.png"/><Relationship Id="rId5" Type="http://schemas.openxmlformats.org/officeDocument/2006/relationships/image" Target="../media/image88.png"/><Relationship Id="rId10" Type="http://schemas.openxmlformats.org/officeDocument/2006/relationships/image" Target="../media/image93.gif"/><Relationship Id="rId4" Type="http://schemas.openxmlformats.org/officeDocument/2006/relationships/image" Target="../media/image87.png"/><Relationship Id="rId9" Type="http://schemas.openxmlformats.org/officeDocument/2006/relationships/image" Target="../media/image92.png"/><Relationship Id="rId14" Type="http://schemas.openxmlformats.org/officeDocument/2006/relationships/image" Target="../media/image9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2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5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7" Type="http://schemas.openxmlformats.org/officeDocument/2006/relationships/image" Target="../media/image10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5.png"/><Relationship Id="rId5" Type="http://schemas.openxmlformats.org/officeDocument/2006/relationships/image" Target="../media/image104.png"/><Relationship Id="rId4" Type="http://schemas.openxmlformats.org/officeDocument/2006/relationships/image" Target="../media/image10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8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5.svg"/><Relationship Id="rId3" Type="http://schemas.openxmlformats.org/officeDocument/2006/relationships/image" Target="../media/image10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3.svg"/><Relationship Id="rId5" Type="http://schemas.openxmlformats.org/officeDocument/2006/relationships/diagramLayout" Target="../diagrams/layout1.xml"/><Relationship Id="rId15" Type="http://schemas.openxmlformats.org/officeDocument/2006/relationships/image" Target="../media/image17.svg"/><Relationship Id="rId10" Type="http://schemas.openxmlformats.org/officeDocument/2006/relationships/image" Target="../media/image12.png"/><Relationship Id="rId4" Type="http://schemas.openxmlformats.org/officeDocument/2006/relationships/diagramData" Target="../diagrams/data1.xml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hyperlink" Target="https://comantur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.png"/><Relationship Id="rId5" Type="http://schemas.openxmlformats.org/officeDocument/2006/relationships/image" Target="../media/image28.jpg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rgpd@comantur.net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0" y="5278711"/>
            <a:ext cx="3341013" cy="1035365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7988458" y="223894"/>
            <a:ext cx="4203541" cy="64230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125857" y="2490328"/>
            <a:ext cx="5526855" cy="129979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Plan de Acogida</a:t>
            </a:r>
            <a:br>
              <a:rPr lang="es-ES_tradnl" b="1" dirty="0">
                <a:latin typeface="Calibri" charset="0"/>
                <a:ea typeface="Calibri" charset="0"/>
                <a:cs typeface="Calibri" charset="0"/>
              </a:rPr>
            </a:br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- Técnicos</a:t>
            </a:r>
            <a:endParaRPr lang="es-ES_tradnl" sz="4800" b="1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0524985" y="6161100"/>
            <a:ext cx="1924968" cy="632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>
                <a:latin typeface="Calibri" charset="0"/>
                <a:ea typeface="Calibri" charset="0"/>
                <a:cs typeface="Calibri" charset="0"/>
              </a:rPr>
              <a:t>Marzo 2024</a:t>
            </a:r>
            <a:br>
              <a:rPr lang="es-ES_tradnl" sz="1100" dirty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endParaRPr lang="es-ES_tradnl" sz="1100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cxnSp>
        <p:nvCxnSpPr>
          <p:cNvPr id="16" name="Conector recto 15"/>
          <p:cNvCxnSpPr/>
          <p:nvPr/>
        </p:nvCxnSpPr>
        <p:spPr>
          <a:xfrm>
            <a:off x="7977805" y="198781"/>
            <a:ext cx="0" cy="64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Conector recto 17"/>
          <p:cNvCxnSpPr/>
          <p:nvPr/>
        </p:nvCxnSpPr>
        <p:spPr>
          <a:xfrm>
            <a:off x="7957925" y="205409"/>
            <a:ext cx="0" cy="6480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12" y="1133341"/>
            <a:ext cx="6249301" cy="4145370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3" name="Rectángulo 2"/>
          <p:cNvSpPr/>
          <p:nvPr/>
        </p:nvSpPr>
        <p:spPr>
          <a:xfrm>
            <a:off x="0" y="0"/>
            <a:ext cx="12192000" cy="2238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0" y="6646985"/>
            <a:ext cx="12192000" cy="2238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EBA4ED65-3FDA-4387-84E7-2FD5807E4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84159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550505" y="1558197"/>
            <a:ext cx="2481943" cy="35466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0" y="1558197"/>
            <a:ext cx="11745021" cy="55136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267710" marR="5080" indent="0">
              <a:lnSpc>
                <a:spcPct val="100000"/>
              </a:lnSpc>
              <a:spcBef>
                <a:spcPts val="95"/>
              </a:spcBef>
              <a:buNone/>
            </a:pPr>
            <a:r>
              <a:rPr lang="es-ES" sz="1200" b="1" i="1" spc="-5" dirty="0"/>
              <a:t>SISTEMA DE VIDEOVIGILANCIA</a:t>
            </a:r>
          </a:p>
          <a:p>
            <a:pPr marL="3553460" marR="5080" indent="-285750">
              <a:lnSpc>
                <a:spcPct val="100000"/>
              </a:lnSpc>
              <a:spcBef>
                <a:spcPts val="95"/>
              </a:spcBef>
            </a:pPr>
            <a:r>
              <a:rPr sz="1400" i="1" spc="-5" dirty="0"/>
              <a:t>De conformidad con la Ley de Protección de Datos de Carácter Personal,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COMANTUR S.L</a:t>
            </a:r>
            <a:r>
              <a:rPr sz="1400" i="1" spc="-5" dirty="0"/>
              <a:t>. informa a  sus trabajadores de la existencia de un sistema de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videovigilancia</a:t>
            </a:r>
            <a:r>
              <a:rPr sz="1400" i="1" spc="-5" dirty="0"/>
              <a:t> en las instalaciones cuyo responsable  de tratamiento es el mismo, mediante el cual se podrán captar y grabar sus imágenes con los siguientes  fines:</a:t>
            </a:r>
            <a:endParaRPr sz="1400" dirty="0"/>
          </a:p>
          <a:p>
            <a:pPr marL="3742054" indent="-245745">
              <a:lnSpc>
                <a:spcPct val="100000"/>
              </a:lnSpc>
              <a:buChar char="-"/>
              <a:tabLst>
                <a:tab pos="3741420" algn="l"/>
                <a:tab pos="3742054" algn="l"/>
              </a:tabLst>
            </a:pPr>
            <a:r>
              <a:rPr sz="1400" b="1" dirty="0"/>
              <a:t>Vigilancia </a:t>
            </a:r>
            <a:r>
              <a:rPr sz="1400" b="1" spc="-5" dirty="0"/>
              <a:t>interior </a:t>
            </a:r>
            <a:r>
              <a:rPr sz="1400" b="1" dirty="0"/>
              <a:t>y </a:t>
            </a:r>
            <a:r>
              <a:rPr sz="1400" b="1" spc="-5" dirty="0"/>
              <a:t>exterior </a:t>
            </a:r>
            <a:r>
              <a:rPr sz="1400" b="1" dirty="0"/>
              <a:t>de las </a:t>
            </a:r>
            <a:r>
              <a:rPr sz="1400" b="1" spc="-5" dirty="0"/>
              <a:t>instalaciones, con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fines </a:t>
            </a:r>
            <a:r>
              <a:rPr sz="1400" b="1" i="1" dirty="0">
                <a:solidFill>
                  <a:srgbClr val="0000CC"/>
                </a:solidFill>
                <a:cs typeface="Calibri"/>
              </a:rPr>
              <a:t>de </a:t>
            </a:r>
            <a:r>
              <a:rPr sz="1400" b="1" i="1" spc="-5" dirty="0">
                <a:solidFill>
                  <a:srgbClr val="0000CC"/>
                </a:solidFill>
                <a:cs typeface="Calibri"/>
              </a:rPr>
              <a:t>seguridad </a:t>
            </a:r>
            <a:r>
              <a:rPr sz="1400" b="1" dirty="0"/>
              <a:t>de las personas y de</a:t>
            </a:r>
            <a:r>
              <a:rPr sz="1400" b="1" spc="-100" dirty="0"/>
              <a:t> </a:t>
            </a:r>
            <a:r>
              <a:rPr sz="1400" b="1" dirty="0"/>
              <a:t>los</a:t>
            </a:r>
            <a:r>
              <a:rPr lang="es-ES" sz="1400" b="1" dirty="0"/>
              <a:t> </a:t>
            </a:r>
            <a:r>
              <a:rPr sz="1400" b="1" spc="-5" dirty="0" err="1"/>
              <a:t>bienes</a:t>
            </a:r>
            <a:r>
              <a:rPr sz="1400" b="1" spc="-5" dirty="0"/>
              <a:t>.</a:t>
            </a:r>
          </a:p>
          <a:p>
            <a:pPr marL="3724910" marR="404495" indent="-229235">
              <a:lnSpc>
                <a:spcPct val="100000"/>
              </a:lnSpc>
              <a:buClr>
                <a:srgbClr val="000000"/>
              </a:buClr>
              <a:buFont typeface="Calibri"/>
              <a:buChar char="-"/>
              <a:tabLst>
                <a:tab pos="3741420" algn="l"/>
                <a:tab pos="3742054" algn="l"/>
              </a:tabLst>
            </a:pPr>
            <a:r>
              <a:rPr sz="1400" b="1" i="1" spc="-5" dirty="0">
                <a:solidFill>
                  <a:srgbClr val="0000CC"/>
                </a:solidFill>
                <a:cs typeface="Calibri"/>
              </a:rPr>
              <a:t>Control </a:t>
            </a:r>
            <a:r>
              <a:rPr sz="1400" b="1" i="1" dirty="0">
                <a:solidFill>
                  <a:srgbClr val="0000CC"/>
                </a:solidFill>
                <a:cs typeface="Calibri"/>
              </a:rPr>
              <a:t>laboral</a:t>
            </a:r>
            <a:r>
              <a:rPr sz="1400" b="1" i="1" dirty="0">
                <a:cs typeface="Calibri"/>
              </a:rPr>
              <a:t>, </a:t>
            </a:r>
            <a:r>
              <a:rPr sz="1400" i="1" spc="-5" dirty="0"/>
              <a:t>para asegurar </a:t>
            </a:r>
            <a:r>
              <a:rPr sz="1400" i="1" dirty="0"/>
              <a:t>el </a:t>
            </a:r>
            <a:r>
              <a:rPr sz="1400" i="1" spc="-5" dirty="0"/>
              <a:t>cumplimiento de </a:t>
            </a:r>
            <a:r>
              <a:rPr sz="1400" i="1" dirty="0"/>
              <a:t>las </a:t>
            </a:r>
            <a:r>
              <a:rPr sz="1400" i="1" spc="-5" dirty="0"/>
              <a:t>obligaciones </a:t>
            </a:r>
            <a:r>
              <a:rPr sz="1400" i="1" dirty="0"/>
              <a:t>y </a:t>
            </a:r>
            <a:r>
              <a:rPr sz="1400" i="1" spc="-5" dirty="0"/>
              <a:t>deberes </a:t>
            </a:r>
            <a:r>
              <a:rPr sz="1400" i="1" dirty="0"/>
              <a:t>labores </a:t>
            </a:r>
            <a:r>
              <a:rPr sz="1400" i="1" spc="-5" dirty="0"/>
              <a:t>de </a:t>
            </a:r>
            <a:r>
              <a:rPr sz="1400" i="1" dirty="0"/>
              <a:t>los  </a:t>
            </a:r>
            <a:r>
              <a:rPr sz="1400" spc="-5" dirty="0" err="1"/>
              <a:t>trabajadores</a:t>
            </a:r>
            <a:r>
              <a:rPr sz="1400" spc="-5" dirty="0"/>
              <a:t>.</a:t>
            </a:r>
            <a:endParaRPr lang="es-ES" sz="1400" spc="-5" dirty="0"/>
          </a:p>
          <a:p>
            <a:pPr marL="3495675" marR="404495" indent="0">
              <a:lnSpc>
                <a:spcPct val="100000"/>
              </a:lnSpc>
              <a:buClr>
                <a:srgbClr val="000000"/>
              </a:buClr>
              <a:buNone/>
              <a:tabLst>
                <a:tab pos="3741420" algn="l"/>
                <a:tab pos="3742054" algn="l"/>
              </a:tabLst>
            </a:pPr>
            <a:r>
              <a:rPr sz="1400" i="1" spc="-5" dirty="0"/>
              <a:t>La base de </a:t>
            </a:r>
            <a:r>
              <a:rPr sz="1400" i="1" dirty="0"/>
              <a:t>legitimación </a:t>
            </a:r>
            <a:r>
              <a:rPr sz="1400" i="1" spc="-5" dirty="0"/>
              <a:t>para </a:t>
            </a:r>
            <a:r>
              <a:rPr sz="1400" i="1" dirty="0"/>
              <a:t>el </a:t>
            </a:r>
            <a:r>
              <a:rPr sz="1400" i="1" spc="-10" dirty="0"/>
              <a:t>tratamiento </a:t>
            </a:r>
            <a:r>
              <a:rPr sz="1400" i="1" spc="-5" dirty="0"/>
              <a:t>de </a:t>
            </a:r>
            <a:r>
              <a:rPr sz="1400" i="1" dirty="0"/>
              <a:t>sus </a:t>
            </a:r>
            <a:r>
              <a:rPr sz="1400" i="1" spc="-5" dirty="0"/>
              <a:t>datos </a:t>
            </a:r>
            <a:r>
              <a:rPr sz="1400" i="1" dirty="0"/>
              <a:t>es la misión en </a:t>
            </a:r>
            <a:r>
              <a:rPr sz="1400" i="1" spc="-5" dirty="0"/>
              <a:t>interés público.  </a:t>
            </a:r>
            <a:r>
              <a:rPr sz="1400" spc="-10" dirty="0"/>
              <a:t>Estarían previstas </a:t>
            </a:r>
            <a:r>
              <a:rPr sz="1400" dirty="0"/>
              <a:t>cesiones </a:t>
            </a:r>
            <a:r>
              <a:rPr sz="1400" spc="-5" dirty="0"/>
              <a:t>de datos, </a:t>
            </a:r>
            <a:r>
              <a:rPr sz="1400" dirty="0"/>
              <a:t>en su </a:t>
            </a:r>
            <a:r>
              <a:rPr sz="1400" spc="-10" dirty="0"/>
              <a:t>caso, </a:t>
            </a:r>
            <a:r>
              <a:rPr sz="1400" dirty="0"/>
              <a:t>a las </a:t>
            </a:r>
            <a:r>
              <a:rPr sz="1400" spc="-10" dirty="0"/>
              <a:t>fuerzas </a:t>
            </a:r>
            <a:r>
              <a:rPr sz="1400" dirty="0"/>
              <a:t>y cuerpos </a:t>
            </a:r>
            <a:r>
              <a:rPr sz="1400" spc="-5" dirty="0"/>
              <a:t>de </a:t>
            </a:r>
            <a:r>
              <a:rPr sz="1400" dirty="0"/>
              <a:t>seguridad </a:t>
            </a:r>
            <a:r>
              <a:rPr sz="1400" spc="-5" dirty="0"/>
              <a:t>del </a:t>
            </a:r>
            <a:r>
              <a:rPr sz="1400" spc="-10" dirty="0"/>
              <a:t>estado,  </a:t>
            </a:r>
            <a:r>
              <a:rPr sz="1400" spc="-5" dirty="0"/>
              <a:t>así como </a:t>
            </a:r>
            <a:r>
              <a:rPr sz="1400" spc="-10" dirty="0"/>
              <a:t>juzgados </a:t>
            </a:r>
            <a:r>
              <a:rPr sz="1400" dirty="0"/>
              <a:t>y</a:t>
            </a:r>
            <a:r>
              <a:rPr sz="1400" spc="-5" dirty="0"/>
              <a:t> </a:t>
            </a:r>
            <a:r>
              <a:rPr sz="1400" dirty="0" err="1"/>
              <a:t>tribunales</a:t>
            </a:r>
            <a:r>
              <a:rPr sz="1400" dirty="0"/>
              <a:t>.</a:t>
            </a:r>
            <a:endParaRPr lang="es-ES" sz="1400" dirty="0"/>
          </a:p>
          <a:p>
            <a:pPr marL="3781425" marR="404495" indent="-285750">
              <a:lnSpc>
                <a:spcPct val="100000"/>
              </a:lnSpc>
              <a:buClr>
                <a:srgbClr val="000000"/>
              </a:buClr>
              <a:tabLst>
                <a:tab pos="3741420" algn="l"/>
                <a:tab pos="3742054" algn="l"/>
              </a:tabLst>
            </a:pPr>
            <a:r>
              <a:rPr lang="es-ES" sz="1400" i="1" spc="-5" dirty="0"/>
              <a:t>El sistema de videovigilancia instalado no será utilizado con otros fines diferentes a los anteriormente  citados, y respetará íntegramente el derecho a la intimidad del trabajador, dentro del ejercicio legítimo  de la facultad de vigilancia empresarial.</a:t>
            </a:r>
            <a:endParaRPr lang="es-ES" sz="1400" dirty="0"/>
          </a:p>
          <a:p>
            <a:pPr marL="3781425" marR="404495" indent="-285750">
              <a:lnSpc>
                <a:spcPct val="100000"/>
              </a:lnSpc>
              <a:buClr>
                <a:srgbClr val="000000"/>
              </a:buClr>
              <a:tabLst>
                <a:tab pos="3741420" algn="l"/>
                <a:tab pos="3742054" algn="l"/>
              </a:tabLst>
            </a:pPr>
            <a:r>
              <a:rPr lang="es-ES" sz="1400" i="1" spc="-10" dirty="0"/>
              <a:t>Para </a:t>
            </a:r>
            <a:r>
              <a:rPr lang="es-ES" sz="1400" i="1" dirty="0"/>
              <a:t>más </a:t>
            </a:r>
            <a:r>
              <a:rPr lang="es-ES" sz="1400" i="1" spc="-5" dirty="0"/>
              <a:t>información, así como para </a:t>
            </a:r>
            <a:r>
              <a:rPr lang="es-ES" sz="1400" i="1" spc="-20" dirty="0"/>
              <a:t>acceder, </a:t>
            </a:r>
            <a:r>
              <a:rPr lang="es-ES" sz="1400" i="1" spc="-5" dirty="0"/>
              <a:t>rectificar </a:t>
            </a:r>
            <a:r>
              <a:rPr lang="es-ES" sz="1400" i="1" dirty="0"/>
              <a:t>y suprimir los </a:t>
            </a:r>
            <a:r>
              <a:rPr lang="es-ES" sz="1400" i="1" spc="-5" dirty="0"/>
              <a:t>datos, podrá enviar un correo  </a:t>
            </a:r>
            <a:r>
              <a:rPr lang="es-ES" sz="1400" dirty="0"/>
              <a:t>electrónico </a:t>
            </a:r>
            <a:r>
              <a:rPr lang="es-ES" sz="1400" spc="-5" dirty="0"/>
              <a:t>al responsable del </a:t>
            </a:r>
            <a:r>
              <a:rPr lang="es-ES" sz="1400" spc="-10" dirty="0"/>
              <a:t>tratamiento</a:t>
            </a:r>
            <a:r>
              <a:rPr lang="es-ES" sz="1400" spc="-35" dirty="0"/>
              <a:t> </a:t>
            </a:r>
            <a:r>
              <a:rPr lang="es-ES" sz="1400" u="sng" spc="-10" dirty="0">
                <a:solidFill>
                  <a:srgbClr val="0462C1"/>
                </a:solidFill>
                <a:uFill>
                  <a:solidFill>
                    <a:srgbClr val="0462C1"/>
                  </a:solidFill>
                </a:uFill>
                <a:hlinkClick r:id="rId4"/>
              </a:rPr>
              <a:t>rgpd@comantur.net</a:t>
            </a:r>
            <a:r>
              <a:rPr lang="es-ES" sz="1400" spc="-10" dirty="0"/>
              <a:t>.</a:t>
            </a:r>
            <a:r>
              <a:rPr lang="es-ES" sz="1200" b="1" i="1" spc="-5" dirty="0"/>
              <a:t>  </a:t>
            </a:r>
          </a:p>
          <a:p>
            <a:pPr marL="3495675" marR="404495" indent="0">
              <a:lnSpc>
                <a:spcPct val="100000"/>
              </a:lnSpc>
              <a:buClr>
                <a:srgbClr val="000000"/>
              </a:buClr>
              <a:buNone/>
              <a:tabLst>
                <a:tab pos="3741420" algn="l"/>
                <a:tab pos="3742054" algn="l"/>
              </a:tabLst>
            </a:pPr>
            <a:r>
              <a:rPr lang="es-ES" sz="1200" b="1" i="1" spc="-5" dirty="0"/>
              <a:t>SISTEMA DE GEOLOCALIZACIÓN</a:t>
            </a:r>
          </a:p>
          <a:p>
            <a:pPr marL="3496310" marR="316230" lvl="1" indent="0">
              <a:lnSpc>
                <a:spcPct val="100000"/>
              </a:lnSpc>
              <a:buNone/>
            </a:pPr>
            <a:r>
              <a:rPr lang="es-ES" sz="1400" spc="-5" dirty="0"/>
              <a:t>Tratar los datos obtenidos a través de sistemas de geolocalización para el ejercicio de las </a:t>
            </a:r>
            <a:r>
              <a:rPr lang="es-ES" sz="1400" b="1" spc="-5" dirty="0"/>
              <a:t>funciones de control </a:t>
            </a:r>
            <a:r>
              <a:rPr lang="es-ES" sz="1400" spc="-5" dirty="0"/>
              <a:t>de los trabajadores, mediante: </a:t>
            </a:r>
          </a:p>
          <a:p>
            <a:pPr marL="3724910" marR="316230" lvl="1">
              <a:lnSpc>
                <a:spcPct val="100000"/>
              </a:lnSpc>
            </a:pPr>
            <a:r>
              <a:rPr lang="es-ES" sz="1400" spc="-5" dirty="0"/>
              <a:t>Aplicación informática instalada en el dispositivo móvil de empresa y que recoge la </a:t>
            </a:r>
            <a:r>
              <a:rPr lang="es-ES" sz="1400" b="1" spc="-5" dirty="0"/>
              <a:t>ubicación geográfica del trabajador en el momento del fichaje </a:t>
            </a:r>
            <a:r>
              <a:rPr lang="es-ES" sz="1400" spc="-5" dirty="0"/>
              <a:t>y aplicación de localización </a:t>
            </a:r>
            <a:r>
              <a:rPr lang="es-ES" sz="1400" b="1" spc="-5" dirty="0"/>
              <a:t>GPS instalada en las furgonetas</a:t>
            </a:r>
            <a:r>
              <a:rPr lang="es-ES" sz="1400" spc="-5" dirty="0"/>
              <a:t>, que recoge la </a:t>
            </a:r>
            <a:r>
              <a:rPr lang="es-ES" sz="1400" b="1" spc="-5" dirty="0"/>
              <a:t>ubicación geográfica de la furgoneta en todo momento</a:t>
            </a:r>
            <a:r>
              <a:rPr lang="es-ES" sz="1400" spc="-5" dirty="0"/>
              <a:t>. </a:t>
            </a:r>
          </a:p>
          <a:p>
            <a:pPr marL="3267710" marR="316230">
              <a:lnSpc>
                <a:spcPct val="100000"/>
              </a:lnSpc>
            </a:pPr>
            <a:endParaRPr lang="es-ES" sz="1400" spc="-10" dirty="0"/>
          </a:p>
        </p:txBody>
      </p:sp>
      <p:sp>
        <p:nvSpPr>
          <p:cNvPr id="11" name="object 17">
            <a:extLst>
              <a:ext uri="{FF2B5EF4-FFF2-40B4-BE49-F238E27FC236}">
                <a16:creationId xmlns:a16="http://schemas.microsoft.com/office/drawing/2014/main" id="{C15936C5-18C7-4B51-BB37-79EE69BFF4C1}"/>
              </a:ext>
            </a:extLst>
          </p:cNvPr>
          <p:cNvSpPr txBox="1">
            <a:spLocks/>
          </p:cNvSpPr>
          <p:nvPr/>
        </p:nvSpPr>
        <p:spPr>
          <a:xfrm>
            <a:off x="2827090" y="271931"/>
            <a:ext cx="8862404" cy="44307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2800" b="1" spc="-5" dirty="0">
                <a:solidFill>
                  <a:srgbClr val="FFC000"/>
                </a:solidFill>
                <a:latin typeface="Arial"/>
                <a:cs typeface="Arial"/>
              </a:rPr>
              <a:t>3. Reglamento General de Protección de Datos</a:t>
            </a:r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7A098199-1DA4-44B0-B0ED-358ED4202B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object 16">
            <a:extLst>
              <a:ext uri="{FF2B5EF4-FFF2-40B4-BE49-F238E27FC236}">
                <a16:creationId xmlns:a16="http://schemas.microsoft.com/office/drawing/2014/main" id="{F140CA2F-4787-4C6F-81EF-1BB5EEF425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15685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30" name="Rectángulo 29"/>
          <p:cNvSpPr/>
          <p:nvPr/>
        </p:nvSpPr>
        <p:spPr>
          <a:xfrm>
            <a:off x="292971" y="2198296"/>
            <a:ext cx="11314143" cy="1815882"/>
          </a:xfrm>
          <a:prstGeom prst="rect">
            <a:avLst/>
          </a:prstGeo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s-ES_tradnl" sz="1600" dirty="0"/>
              <a:t>Los trabajadores de COMANTUR S.L tienen totalmente prohibido hablar con el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</a:rPr>
              <a:t>cliente final/ propietario del parque o cualquiera al que no esté autorizado</a:t>
            </a:r>
            <a:r>
              <a:rPr lang="es-ES_tradnl" sz="1600" dirty="0"/>
              <a:t>, sobre cualquier tipo de circunstancia referida a los trabajos de reparación y/o mantenimiento de los parques eólicos. Todas las incidencias y comunicaciones sobre dichos particulares deberán hacerse exclusivamente con la persona de contacto que haya sido designada por el </a:t>
            </a:r>
            <a:r>
              <a:rPr lang="es-ES_tradnl" sz="1600" b="1" dirty="0">
                <a:solidFill>
                  <a:srgbClr val="FFC000"/>
                </a:solidFill>
              </a:rPr>
              <a:t>cliente directo </a:t>
            </a:r>
            <a:r>
              <a:rPr lang="es-ES_tradnl" sz="1600" dirty="0"/>
              <a:t>de COMANTUR, S.L, la </a:t>
            </a:r>
            <a:r>
              <a:rPr lang="es-ES_tradnl" sz="1600" b="1" dirty="0">
                <a:solidFill>
                  <a:schemeClr val="accent6">
                    <a:lumMod val="75000"/>
                  </a:schemeClr>
                </a:solidFill>
              </a:rPr>
              <a:t>comunicación será solamente con personal autorizado</a:t>
            </a:r>
            <a:r>
              <a:rPr lang="es-ES_tradnl" sz="1600" dirty="0"/>
              <a:t>. </a:t>
            </a:r>
          </a:p>
          <a:p>
            <a:pPr algn="just"/>
            <a:r>
              <a:rPr lang="es-ES_tradnl" sz="1600" dirty="0"/>
              <a:t>Si se infringe esta prohibición, COMANTUR, S.L se verá en la obligación de sancionar a los trabajadores infractores, al considerarlo una </a:t>
            </a:r>
            <a:r>
              <a:rPr lang="es-ES_tradnl" sz="1600" b="1" dirty="0">
                <a:solidFill>
                  <a:srgbClr val="FF0000"/>
                </a:solidFill>
              </a:rPr>
              <a:t>FALTA MUY GRAVE</a:t>
            </a:r>
            <a:r>
              <a:rPr lang="es-ES_tradnl" sz="1600" dirty="0"/>
              <a:t>, pudiendo incluso imponer la sanción de </a:t>
            </a:r>
            <a:r>
              <a:rPr lang="es-ES_tradnl" sz="1600" b="1" dirty="0">
                <a:solidFill>
                  <a:srgbClr val="FF0000"/>
                </a:solidFill>
              </a:rPr>
              <a:t>despido</a:t>
            </a:r>
            <a:r>
              <a:rPr lang="es-ES_tradnl" sz="1600" dirty="0"/>
              <a:t>, por quebrantamiento o violación de secretos de obligada confidencialidad de la empresa.</a:t>
            </a:r>
            <a:endParaRPr lang="es-ES" sz="1600" dirty="0"/>
          </a:p>
        </p:txBody>
      </p:sp>
      <p:sp>
        <p:nvSpPr>
          <p:cNvPr id="50" name="Rectángulo 49"/>
          <p:cNvSpPr/>
          <p:nvPr/>
        </p:nvSpPr>
        <p:spPr>
          <a:xfrm>
            <a:off x="3292308" y="4119644"/>
            <a:ext cx="4986719" cy="456521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Cliente final</a:t>
            </a:r>
          </a:p>
        </p:txBody>
      </p:sp>
      <p:sp>
        <p:nvSpPr>
          <p:cNvPr id="51" name="Rectángulo 50"/>
          <p:cNvSpPr/>
          <p:nvPr/>
        </p:nvSpPr>
        <p:spPr>
          <a:xfrm>
            <a:off x="3283305" y="5008823"/>
            <a:ext cx="4995722" cy="45652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Cliente directo (persona autorizada)</a:t>
            </a:r>
          </a:p>
        </p:txBody>
      </p:sp>
      <p:sp>
        <p:nvSpPr>
          <p:cNvPr id="52" name="Rectángulo 51"/>
          <p:cNvSpPr/>
          <p:nvPr/>
        </p:nvSpPr>
        <p:spPr>
          <a:xfrm>
            <a:off x="3291543" y="5971221"/>
            <a:ext cx="4987483" cy="45652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tx1"/>
                </a:solidFill>
              </a:rPr>
              <a:t>COMANTUR, S.L</a:t>
            </a:r>
          </a:p>
        </p:txBody>
      </p:sp>
      <p:sp>
        <p:nvSpPr>
          <p:cNvPr id="53" name="Flecha abajo 52"/>
          <p:cNvSpPr/>
          <p:nvPr/>
        </p:nvSpPr>
        <p:spPr>
          <a:xfrm rot="10800000">
            <a:off x="5559869" y="5564660"/>
            <a:ext cx="280086" cy="28437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Flecha abajo 53"/>
          <p:cNvSpPr/>
          <p:nvPr/>
        </p:nvSpPr>
        <p:spPr>
          <a:xfrm rot="10800000">
            <a:off x="5573005" y="4627555"/>
            <a:ext cx="280086" cy="284377"/>
          </a:xfrm>
          <a:prstGeom prst="down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pSp>
        <p:nvGrpSpPr>
          <p:cNvPr id="29" name="Grupo 28"/>
          <p:cNvGrpSpPr/>
          <p:nvPr/>
        </p:nvGrpSpPr>
        <p:grpSpPr>
          <a:xfrm>
            <a:off x="8279026" y="5268134"/>
            <a:ext cx="645696" cy="873343"/>
            <a:chOff x="8279026" y="4835611"/>
            <a:chExt cx="494271" cy="1054676"/>
          </a:xfrm>
        </p:grpSpPr>
        <p:cxnSp>
          <p:nvCxnSpPr>
            <p:cNvPr id="10" name="Conector recto 9"/>
            <p:cNvCxnSpPr/>
            <p:nvPr/>
          </p:nvCxnSpPr>
          <p:spPr>
            <a:xfrm flipV="1">
              <a:off x="8279026" y="5889822"/>
              <a:ext cx="494271" cy="465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Conector recto 25"/>
            <p:cNvCxnSpPr/>
            <p:nvPr/>
          </p:nvCxnSpPr>
          <p:spPr>
            <a:xfrm flipV="1">
              <a:off x="8765058" y="4835611"/>
              <a:ext cx="0" cy="1054443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Conector recto de flecha 27"/>
            <p:cNvCxnSpPr/>
            <p:nvPr/>
          </p:nvCxnSpPr>
          <p:spPr>
            <a:xfrm flipH="1">
              <a:off x="8279026" y="4835611"/>
              <a:ext cx="486033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4" name="Grupo 63"/>
          <p:cNvGrpSpPr/>
          <p:nvPr/>
        </p:nvGrpSpPr>
        <p:grpSpPr>
          <a:xfrm>
            <a:off x="2634765" y="5268134"/>
            <a:ext cx="648542" cy="922645"/>
            <a:chOff x="2801223" y="4835611"/>
            <a:chExt cx="482084" cy="1046205"/>
          </a:xfrm>
        </p:grpSpPr>
        <p:cxnSp>
          <p:nvCxnSpPr>
            <p:cNvPr id="55" name="Conector recto 54"/>
            <p:cNvCxnSpPr/>
            <p:nvPr/>
          </p:nvCxnSpPr>
          <p:spPr>
            <a:xfrm flipH="1">
              <a:off x="2801223" y="5881816"/>
              <a:ext cx="482084" cy="0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V="1">
              <a:off x="2801223" y="4835611"/>
              <a:ext cx="8238" cy="1046205"/>
            </a:xfrm>
            <a:prstGeom prst="line">
              <a:avLst/>
            </a:prstGeom>
            <a:ln w="28575">
              <a:solidFill>
                <a:srgbClr val="00808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Conector recto de flecha 60"/>
            <p:cNvCxnSpPr/>
            <p:nvPr/>
          </p:nvCxnSpPr>
          <p:spPr>
            <a:xfrm>
              <a:off x="2809461" y="4835611"/>
              <a:ext cx="473844" cy="0"/>
            </a:xfrm>
            <a:prstGeom prst="straightConnector1">
              <a:avLst/>
            </a:prstGeom>
            <a:ln w="28575">
              <a:solidFill>
                <a:srgbClr val="00808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CuadroTexto 65"/>
          <p:cNvSpPr txBox="1"/>
          <p:nvPr/>
        </p:nvSpPr>
        <p:spPr>
          <a:xfrm>
            <a:off x="1183986" y="5434863"/>
            <a:ext cx="1412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solidFill>
                  <a:srgbClr val="008080"/>
                </a:solidFill>
              </a:rPr>
              <a:t>Comunicación</a:t>
            </a:r>
            <a:r>
              <a:rPr lang="es-ES" dirty="0"/>
              <a:t> </a:t>
            </a:r>
          </a:p>
        </p:txBody>
      </p:sp>
      <p:sp>
        <p:nvSpPr>
          <p:cNvPr id="67" name="CuadroTexto 66"/>
          <p:cNvSpPr txBox="1"/>
          <p:nvPr/>
        </p:nvSpPr>
        <p:spPr>
          <a:xfrm>
            <a:off x="8913959" y="5429242"/>
            <a:ext cx="14124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600" dirty="0">
                <a:solidFill>
                  <a:srgbClr val="008080"/>
                </a:solidFill>
              </a:rPr>
              <a:t>Comunicación</a:t>
            </a:r>
            <a:r>
              <a:rPr lang="es-ES" dirty="0"/>
              <a:t> </a:t>
            </a:r>
          </a:p>
        </p:txBody>
      </p:sp>
      <p:sp>
        <p:nvSpPr>
          <p:cNvPr id="69" name="Rectángulo 68"/>
          <p:cNvSpPr/>
          <p:nvPr/>
        </p:nvSpPr>
        <p:spPr>
          <a:xfrm>
            <a:off x="3932995" y="1935891"/>
            <a:ext cx="3212757" cy="264346"/>
          </a:xfrm>
          <a:prstGeom prst="rect">
            <a:avLst/>
          </a:prstGeom>
          <a:solidFill>
            <a:srgbClr val="FF0000"/>
          </a:solidFill>
          <a:ln w="31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MUY IMPORTANTE</a:t>
            </a:r>
          </a:p>
        </p:txBody>
      </p:sp>
      <p:pic>
        <p:nvPicPr>
          <p:cNvPr id="70" name="Imagen 6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3304" y="1626331"/>
            <a:ext cx="608430" cy="541734"/>
          </a:xfrm>
          <a:prstGeom prst="rect">
            <a:avLst/>
          </a:prstGeom>
        </p:spPr>
      </p:pic>
      <p:pic>
        <p:nvPicPr>
          <p:cNvPr id="71" name="Imagen 7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27543" y="1641847"/>
            <a:ext cx="608430" cy="541734"/>
          </a:xfrm>
          <a:prstGeom prst="rect">
            <a:avLst/>
          </a:prstGeom>
        </p:spPr>
      </p:pic>
      <p:sp>
        <p:nvSpPr>
          <p:cNvPr id="27" name="object 17">
            <a:extLst>
              <a:ext uri="{FF2B5EF4-FFF2-40B4-BE49-F238E27FC236}">
                <a16:creationId xmlns:a16="http://schemas.microsoft.com/office/drawing/2014/main" id="{20505D9A-72D6-4536-9D13-C30437768AFB}"/>
              </a:ext>
            </a:extLst>
          </p:cNvPr>
          <p:cNvSpPr txBox="1">
            <a:spLocks/>
          </p:cNvSpPr>
          <p:nvPr/>
        </p:nvSpPr>
        <p:spPr>
          <a:xfrm>
            <a:off x="2959035" y="260491"/>
            <a:ext cx="9020443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3. Reglamento General de Protección de Datos</a:t>
            </a:r>
          </a:p>
        </p:txBody>
      </p:sp>
      <p:graphicFrame>
        <p:nvGraphicFramePr>
          <p:cNvPr id="33" name="object 16">
            <a:extLst>
              <a:ext uri="{FF2B5EF4-FFF2-40B4-BE49-F238E27FC236}">
                <a16:creationId xmlns:a16="http://schemas.microsoft.com/office/drawing/2014/main" id="{C7967066-2C3D-467E-819F-CFFDDC1CF2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F10E18-AE6D-4A0D-9694-4BDF86B00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F83EA9D-D617-4328-A665-FC91A2827C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31" name="object 16">
            <a:extLst>
              <a:ext uri="{FF2B5EF4-FFF2-40B4-BE49-F238E27FC236}">
                <a16:creationId xmlns:a16="http://schemas.microsoft.com/office/drawing/2014/main" id="{4F202D0A-5C40-4AE3-85AA-8E879F5887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140418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34742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879546" y="1552120"/>
            <a:ext cx="10952090" cy="4382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¿Qué son RESIDUOS PELIGROSOS y RESIDUOS NO PELIGROSOS?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9A9301F1-0AB6-4671-B4C1-4FB8C0A04EAE}"/>
              </a:ext>
            </a:extLst>
          </p:cNvPr>
          <p:cNvSpPr txBox="1">
            <a:spLocks/>
          </p:cNvSpPr>
          <p:nvPr/>
        </p:nvSpPr>
        <p:spPr>
          <a:xfrm>
            <a:off x="664941" y="5626741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2400" dirty="0"/>
              <a:t>Se debe llevar a cabo una correcta </a:t>
            </a:r>
            <a:r>
              <a:rPr lang="es-ES" sz="2400" b="1" dirty="0">
                <a:solidFill>
                  <a:srgbClr val="FFC000"/>
                </a:solidFill>
              </a:rPr>
              <a:t>gestión de residuos.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000" b="1" dirty="0">
                <a:solidFill>
                  <a:srgbClr val="FFC000"/>
                </a:solidFill>
              </a:rPr>
              <a:t>En Nave </a:t>
            </a:r>
            <a:r>
              <a:rPr lang="es-ES" sz="2000" dirty="0"/>
              <a:t>Se realizará según instrucción </a:t>
            </a:r>
            <a:r>
              <a:rPr lang="es-ES" sz="2000" b="1" i="1" dirty="0">
                <a:solidFill>
                  <a:srgbClr val="FFC000"/>
                </a:solidFill>
              </a:rPr>
              <a:t>IM 7-6-5 ”Gestión de residuos”</a:t>
            </a:r>
            <a:endParaRPr lang="es-ES" sz="2000" b="1" dirty="0">
              <a:solidFill>
                <a:srgbClr val="FFC000"/>
              </a:solidFill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es-ES" sz="2100" b="1" dirty="0"/>
              <a:t>En parque nos adaptamos a los procedimientos de gestión de residuos del cliente.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7BF55A77-D0D9-4D73-8500-DBA970A810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7401" y="4170736"/>
            <a:ext cx="2408077" cy="1200142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5BE92AA5-7B62-4A94-A2E3-30A9FC6B7EB4}"/>
              </a:ext>
            </a:extLst>
          </p:cNvPr>
          <p:cNvSpPr txBox="1"/>
          <p:nvPr/>
        </p:nvSpPr>
        <p:spPr>
          <a:xfrm>
            <a:off x="879546" y="2128431"/>
            <a:ext cx="480279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0" u="sng" dirty="0">
                <a:effectLst/>
              </a:rPr>
              <a:t>RESIDUOS PELIGROSOS (contaminados)</a:t>
            </a:r>
          </a:p>
          <a:p>
            <a:r>
              <a:rPr lang="es-ES" dirty="0"/>
              <a:t>S</a:t>
            </a:r>
            <a:r>
              <a:rPr lang="es-ES" b="0" i="0" dirty="0">
                <a:effectLst/>
              </a:rPr>
              <a:t>on aquellos desechos que </a:t>
            </a:r>
            <a:r>
              <a:rPr lang="es-ES" b="1" i="0" dirty="0">
                <a:effectLst/>
              </a:rPr>
              <a:t>tienen un riesgo</a:t>
            </a:r>
            <a:r>
              <a:rPr lang="es-ES" b="0" i="0" dirty="0">
                <a:effectLst/>
              </a:rPr>
              <a:t> tanto para el </a:t>
            </a:r>
            <a:r>
              <a:rPr lang="es-ES" b="1" i="0" dirty="0">
                <a:effectLst/>
              </a:rPr>
              <a:t>medio ambiente </a:t>
            </a:r>
            <a:r>
              <a:rPr lang="es-ES" b="0" i="0" dirty="0">
                <a:effectLst/>
              </a:rPr>
              <a:t>como para la </a:t>
            </a:r>
            <a:r>
              <a:rPr lang="es-ES" b="1" i="0" dirty="0">
                <a:effectLst/>
              </a:rPr>
              <a:t>salud de las personas</a:t>
            </a:r>
            <a:r>
              <a:rPr lang="es-ES" b="0" i="0" dirty="0">
                <a:effectLst/>
              </a:rPr>
              <a:t> debido a sus características corrosivas, reactivas, explosivas, tóxicas, inflamables, infecciosas o radiactivas</a:t>
            </a:r>
            <a:r>
              <a:rPr lang="es-ES" b="0" i="0" dirty="0">
                <a:solidFill>
                  <a:srgbClr val="3B3B3B"/>
                </a:solidFill>
                <a:effectLst/>
              </a:rPr>
              <a:t>.</a:t>
            </a:r>
          </a:p>
          <a:p>
            <a:endParaRPr lang="es-ES" dirty="0"/>
          </a:p>
          <a:p>
            <a:endParaRPr lang="es-ES" dirty="0"/>
          </a:p>
          <a:p>
            <a:r>
              <a:rPr lang="es-ES" dirty="0"/>
              <a:t>EJEMPLOS: Productos químicos y disolventes, Pinturas, Pilas, Baterías, Aerosoles, Insecticidas, Aceites…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80BC532-ED85-4979-9190-D4FF6112551B}"/>
              </a:ext>
            </a:extLst>
          </p:cNvPr>
          <p:cNvSpPr txBox="1"/>
          <p:nvPr/>
        </p:nvSpPr>
        <p:spPr>
          <a:xfrm>
            <a:off x="6096000" y="2132979"/>
            <a:ext cx="500742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i="0" u="sng" dirty="0">
                <a:effectLst/>
              </a:rPr>
              <a:t>RESIDUOS NO PELIGROSOS</a:t>
            </a:r>
          </a:p>
          <a:p>
            <a:r>
              <a:rPr lang="es-ES" dirty="0"/>
              <a:t>Son aquellos materiales que </a:t>
            </a:r>
            <a:r>
              <a:rPr lang="es-ES" b="1" dirty="0"/>
              <a:t>no tienen ningún riesgo </a:t>
            </a:r>
            <a:r>
              <a:rPr lang="es-ES" dirty="0"/>
              <a:t>para la salud ni para la contaminación del medio ambiente.</a:t>
            </a:r>
          </a:p>
          <a:p>
            <a:endParaRPr lang="es-ES_tradnl" sz="600" dirty="0"/>
          </a:p>
          <a:p>
            <a:r>
              <a:rPr lang="es-ES_tradnl" dirty="0"/>
              <a:t>Por ejemplo, son aquellos residuos asociados a los residuos que se generan en el ámbito doméstico (Papel/Cartón, Plástico y Fracción Resto).</a:t>
            </a:r>
            <a:endParaRPr lang="es-ES" dirty="0"/>
          </a:p>
        </p:txBody>
      </p:sp>
      <p:pic>
        <p:nvPicPr>
          <p:cNvPr id="2052" name="Picture 4" descr="Cambio en la legislación sobre el etiquetado de residuos (Reglamento UE  1357/2014)">
            <a:extLst>
              <a:ext uri="{FF2B5EF4-FFF2-40B4-BE49-F238E27FC236}">
                <a16:creationId xmlns:a16="http://schemas.microsoft.com/office/drawing/2014/main" id="{951082F4-F12C-469F-82D7-5E36419DF4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469" y="3773369"/>
            <a:ext cx="1939741" cy="646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13FD10C-6DE2-4163-BB1C-968962AC47EE}"/>
              </a:ext>
            </a:extLst>
          </p:cNvPr>
          <p:cNvCxnSpPr/>
          <p:nvPr/>
        </p:nvCxnSpPr>
        <p:spPr>
          <a:xfrm>
            <a:off x="5822302" y="2128431"/>
            <a:ext cx="0" cy="3012736"/>
          </a:xfrm>
          <a:prstGeom prst="line">
            <a:avLst/>
          </a:prstGeom>
          <a:ln w="3810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780C89AC-1026-4F38-B59C-3B93942587FE}"/>
              </a:ext>
            </a:extLst>
          </p:cNvPr>
          <p:cNvCxnSpPr/>
          <p:nvPr/>
        </p:nvCxnSpPr>
        <p:spPr>
          <a:xfrm>
            <a:off x="879546" y="5393093"/>
            <a:ext cx="10055932" cy="0"/>
          </a:xfrm>
          <a:prstGeom prst="line">
            <a:avLst/>
          </a:prstGeom>
          <a:ln w="28575">
            <a:prstDash val="sys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1895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559C355-DE0A-45E5-B02C-6DC3D2C15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3996" y="2003351"/>
            <a:ext cx="9062073" cy="4474281"/>
          </a:xfrm>
          <a:prstGeom prst="rect">
            <a:avLst/>
          </a:prstGeom>
        </p:spPr>
      </p:pic>
      <p:graphicFrame>
        <p:nvGraphicFramePr>
          <p:cNvPr id="9" name="object 16">
            <a:extLst>
              <a:ext uri="{FF2B5EF4-FFF2-40B4-BE49-F238E27FC236}">
                <a16:creationId xmlns:a16="http://schemas.microsoft.com/office/drawing/2014/main" id="{D3DD4183-9124-4222-AAE7-97ED14DABA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6D569B74-BF4B-45D3-88B5-616F249F728E}"/>
              </a:ext>
            </a:extLst>
          </p:cNvPr>
          <p:cNvSpPr txBox="1">
            <a:spLocks/>
          </p:cNvSpPr>
          <p:nvPr/>
        </p:nvSpPr>
        <p:spPr>
          <a:xfrm>
            <a:off x="278169" y="1544564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No Peligrosos en Nave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6474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DDCFC94-1091-4FCB-92CA-DCC7EAF5A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2FE12FE-F24C-4324-BEC8-75B4BF59C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4645" y="1810493"/>
            <a:ext cx="7369629" cy="4292540"/>
          </a:xfrm>
          <a:prstGeom prst="rect">
            <a:avLst/>
          </a:prstGeom>
        </p:spPr>
      </p:pic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4A82BFAE-12F2-457C-8D23-AD646ED847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D68280EF-5456-44B8-878C-3FB5A0BBB3E5}"/>
              </a:ext>
            </a:extLst>
          </p:cNvPr>
          <p:cNvSpPr txBox="1">
            <a:spLocks/>
          </p:cNvSpPr>
          <p:nvPr/>
        </p:nvSpPr>
        <p:spPr>
          <a:xfrm>
            <a:off x="212436" y="1469333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Peligrosos en Nave (I) -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627206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4A82BFAE-12F2-457C-8D23-AD646ED84754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9" name="Marcador de contenido 1">
            <a:extLst>
              <a:ext uri="{FF2B5EF4-FFF2-40B4-BE49-F238E27FC236}">
                <a16:creationId xmlns:a16="http://schemas.microsoft.com/office/drawing/2014/main" id="{D68280EF-5456-44B8-878C-3FB5A0BBB3E5}"/>
              </a:ext>
            </a:extLst>
          </p:cNvPr>
          <p:cNvSpPr txBox="1">
            <a:spLocks/>
          </p:cNvSpPr>
          <p:nvPr/>
        </p:nvSpPr>
        <p:spPr>
          <a:xfrm>
            <a:off x="212436" y="1469333"/>
            <a:ext cx="10952090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r>
              <a:rPr lang="es-ES" sz="1800" dirty="0"/>
              <a:t>Gestión de Residuos Peligrosos en Nave (II) - (según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7-6-5 ”Gestión de residuos”</a:t>
            </a:r>
            <a:r>
              <a:rPr lang="es-ES" sz="1800" dirty="0"/>
              <a:t>)</a:t>
            </a:r>
            <a:r>
              <a:rPr lang="es-ES" sz="1800" b="1" dirty="0"/>
              <a:t>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7375771-608C-44A0-A2A8-D58BED5D7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435" y="1785599"/>
            <a:ext cx="6253679" cy="2569501"/>
          </a:xfrm>
          <a:prstGeom prst="rect">
            <a:avLst/>
          </a:prstGeom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5A654B2-F922-456B-86B6-9C5141035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9890" y="2162496"/>
            <a:ext cx="5809674" cy="3006588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88772EB3-5865-4F72-8EC9-69F22B5290A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208" y="4306151"/>
            <a:ext cx="5542383" cy="257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0731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583010" y="1532073"/>
            <a:ext cx="10952090" cy="479093"/>
          </a:xfrm>
          <a:solidFill>
            <a:schemeClr val="bg2">
              <a:lumMod val="75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2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Segregación</a:t>
            </a:r>
            <a:r>
              <a:rPr lang="es-ES" sz="2400" dirty="0">
                <a:solidFill>
                  <a:schemeClr val="bg1"/>
                </a:solidFill>
              </a:rPr>
              <a:t> de Residuos en Parque (Durante los trabajos)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contenido 1">
            <a:extLst>
              <a:ext uri="{FF2B5EF4-FFF2-40B4-BE49-F238E27FC236}">
                <a16:creationId xmlns:a16="http://schemas.microsoft.com/office/drawing/2014/main" id="{9A9301F1-0AB6-4671-B4C1-4FB8C0A04EAE}"/>
              </a:ext>
            </a:extLst>
          </p:cNvPr>
          <p:cNvSpPr txBox="1">
            <a:spLocks/>
          </p:cNvSpPr>
          <p:nvPr/>
        </p:nvSpPr>
        <p:spPr>
          <a:xfrm>
            <a:off x="4376057" y="2369977"/>
            <a:ext cx="7240974" cy="38604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ü"/>
            </a:pPr>
            <a:endParaRPr lang="es-ES" sz="2100" b="1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C88B0AC-25B4-40F8-B2E9-3B69FD765118}"/>
              </a:ext>
            </a:extLst>
          </p:cNvPr>
          <p:cNvSpPr txBox="1"/>
          <p:nvPr/>
        </p:nvSpPr>
        <p:spPr>
          <a:xfrm>
            <a:off x="4336083" y="2714899"/>
            <a:ext cx="26042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Bolsa de basura de color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F002334A-F803-4D5B-A9ED-DC5A7A9E5220}"/>
              </a:ext>
            </a:extLst>
          </p:cNvPr>
          <p:cNvSpPr txBox="1"/>
          <p:nvPr/>
        </p:nvSpPr>
        <p:spPr>
          <a:xfrm>
            <a:off x="4542574" y="4951704"/>
            <a:ext cx="18800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Material contaminado/ impregnado</a:t>
            </a:r>
          </a:p>
        </p:txBody>
      </p:sp>
      <p:pic>
        <p:nvPicPr>
          <p:cNvPr id="23" name="Picture 2" descr="BOLSA BASURA ROJA 85x105CM 10ud. Multiocasión Super Outlet">
            <a:extLst>
              <a:ext uri="{FF2B5EF4-FFF2-40B4-BE49-F238E27FC236}">
                <a16:creationId xmlns:a16="http://schemas.microsoft.com/office/drawing/2014/main" id="{7ADC122E-6878-42FB-8372-8F5A95447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441" y="2977835"/>
            <a:ext cx="1484022" cy="1592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Imagen 24">
            <a:extLst>
              <a:ext uri="{FF2B5EF4-FFF2-40B4-BE49-F238E27FC236}">
                <a16:creationId xmlns:a16="http://schemas.microsoft.com/office/drawing/2014/main" id="{64B3FF95-2EFA-4285-B4E2-4D4299DCC9A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62038" y="3133226"/>
            <a:ext cx="1036251" cy="1444007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A575C21C-5BE5-4A07-8E32-E3CD98E86114}"/>
              </a:ext>
            </a:extLst>
          </p:cNvPr>
          <p:cNvSpPr txBox="1"/>
          <p:nvPr/>
        </p:nvSpPr>
        <p:spPr>
          <a:xfrm>
            <a:off x="1831805" y="2688045"/>
            <a:ext cx="12748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Bidón Azul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616D1AA-7A0B-4960-A116-8ED6379DF5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0128" y="3165408"/>
            <a:ext cx="1484023" cy="1484023"/>
          </a:xfrm>
          <a:prstGeom prst="rect">
            <a:avLst/>
          </a:prstGeom>
        </p:spPr>
      </p:pic>
      <p:sp>
        <p:nvSpPr>
          <p:cNvPr id="27" name="CuadroTexto 26">
            <a:extLst>
              <a:ext uri="{FF2B5EF4-FFF2-40B4-BE49-F238E27FC236}">
                <a16:creationId xmlns:a16="http://schemas.microsoft.com/office/drawing/2014/main" id="{41C3F862-F870-4A08-B7F4-D131E7CF5ED2}"/>
              </a:ext>
            </a:extLst>
          </p:cNvPr>
          <p:cNvSpPr txBox="1"/>
          <p:nvPr/>
        </p:nvSpPr>
        <p:spPr>
          <a:xfrm>
            <a:off x="8767056" y="2688045"/>
            <a:ext cx="23131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Bolsa de basura negra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36D23A1E-53B5-41FA-9ACF-DA00C50D962B}"/>
              </a:ext>
            </a:extLst>
          </p:cNvPr>
          <p:cNvSpPr txBox="1"/>
          <p:nvPr/>
        </p:nvSpPr>
        <p:spPr>
          <a:xfrm>
            <a:off x="9071169" y="4976211"/>
            <a:ext cx="18800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dirty="0"/>
              <a:t>Residuos no peligrosos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04F03898-E01E-4DAD-AB34-165A0D83104C}"/>
              </a:ext>
            </a:extLst>
          </p:cNvPr>
          <p:cNvSpPr txBox="1"/>
          <p:nvPr/>
        </p:nvSpPr>
        <p:spPr>
          <a:xfrm>
            <a:off x="2277208" y="2137083"/>
            <a:ext cx="3545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Residuos Peligrosos/Contaminados</a:t>
            </a:r>
          </a:p>
        </p:txBody>
      </p:sp>
      <p:sp>
        <p:nvSpPr>
          <p:cNvPr id="29" name="Cerrar llave 28">
            <a:extLst>
              <a:ext uri="{FF2B5EF4-FFF2-40B4-BE49-F238E27FC236}">
                <a16:creationId xmlns:a16="http://schemas.microsoft.com/office/drawing/2014/main" id="{56B3A422-AB89-4DDE-9E42-F49955FB82EB}"/>
              </a:ext>
            </a:extLst>
          </p:cNvPr>
          <p:cNvSpPr/>
          <p:nvPr/>
        </p:nvSpPr>
        <p:spPr>
          <a:xfrm rot="16200000">
            <a:off x="3853505" y="-562026"/>
            <a:ext cx="276408" cy="6365634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8C3BBA31-5F6D-47D7-9D51-B03BC600DE0E}"/>
              </a:ext>
            </a:extLst>
          </p:cNvPr>
          <p:cNvSpPr txBox="1"/>
          <p:nvPr/>
        </p:nvSpPr>
        <p:spPr>
          <a:xfrm>
            <a:off x="8668630" y="2137083"/>
            <a:ext cx="26851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b="1" dirty="0"/>
              <a:t>Residuos NO Peligrosos</a:t>
            </a:r>
          </a:p>
        </p:txBody>
      </p:sp>
      <p:sp>
        <p:nvSpPr>
          <p:cNvPr id="32" name="Cerrar llave 31">
            <a:extLst>
              <a:ext uri="{FF2B5EF4-FFF2-40B4-BE49-F238E27FC236}">
                <a16:creationId xmlns:a16="http://schemas.microsoft.com/office/drawing/2014/main" id="{84ED9B6F-69FC-4BF7-902A-7CE0DD7D9BDA}"/>
              </a:ext>
            </a:extLst>
          </p:cNvPr>
          <p:cNvSpPr/>
          <p:nvPr/>
        </p:nvSpPr>
        <p:spPr>
          <a:xfrm rot="16200000">
            <a:off x="9729409" y="1278208"/>
            <a:ext cx="276408" cy="2685167"/>
          </a:xfrm>
          <a:prstGeom prst="rightBrac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A7F86063-C9C8-4B5D-800D-AC0734D1A150}"/>
              </a:ext>
            </a:extLst>
          </p:cNvPr>
          <p:cNvCxnSpPr/>
          <p:nvPr/>
        </p:nvCxnSpPr>
        <p:spPr>
          <a:xfrm>
            <a:off x="7816362" y="2137083"/>
            <a:ext cx="0" cy="3824102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Flecha: hacia arriba 33">
            <a:extLst>
              <a:ext uri="{FF2B5EF4-FFF2-40B4-BE49-F238E27FC236}">
                <a16:creationId xmlns:a16="http://schemas.microsoft.com/office/drawing/2014/main" id="{09F57639-B126-42FF-A5BB-C2562A9FFAE3}"/>
              </a:ext>
            </a:extLst>
          </p:cNvPr>
          <p:cNvSpPr/>
          <p:nvPr/>
        </p:nvSpPr>
        <p:spPr>
          <a:xfrm>
            <a:off x="5418373" y="4531387"/>
            <a:ext cx="162157" cy="431009"/>
          </a:xfrm>
          <a:prstGeom prst="up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35" name="Flecha: hacia arriba 34">
            <a:extLst>
              <a:ext uri="{FF2B5EF4-FFF2-40B4-BE49-F238E27FC236}">
                <a16:creationId xmlns:a16="http://schemas.microsoft.com/office/drawing/2014/main" id="{38251CC1-BAD1-46C4-900C-B738A1DF3E9F}"/>
              </a:ext>
            </a:extLst>
          </p:cNvPr>
          <p:cNvSpPr/>
          <p:nvPr/>
        </p:nvSpPr>
        <p:spPr>
          <a:xfrm>
            <a:off x="9901121" y="4597317"/>
            <a:ext cx="162157" cy="431009"/>
          </a:xfrm>
          <a:prstGeom prst="upArrow">
            <a:avLst/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5" name="Signo más 4">
            <a:extLst>
              <a:ext uri="{FF2B5EF4-FFF2-40B4-BE49-F238E27FC236}">
                <a16:creationId xmlns:a16="http://schemas.microsoft.com/office/drawing/2014/main" id="{2F469DD5-19E4-4F31-9FF6-596D3D0B4C67}"/>
              </a:ext>
            </a:extLst>
          </p:cNvPr>
          <p:cNvSpPr/>
          <p:nvPr/>
        </p:nvSpPr>
        <p:spPr>
          <a:xfrm>
            <a:off x="3266249" y="3312710"/>
            <a:ext cx="1116623" cy="1028700"/>
          </a:xfrm>
          <a:prstGeom prst="mathPlus">
            <a:avLst>
              <a:gd name="adj1" fmla="val 13264"/>
            </a:avLst>
          </a:prstGeom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2084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MEDIO AMBIENTE</a:t>
            </a:r>
          </a:p>
        </p:txBody>
      </p:sp>
      <p:sp>
        <p:nvSpPr>
          <p:cNvPr id="4" name="Marcador de contenido 1"/>
          <p:cNvSpPr>
            <a:spLocks noGrp="1"/>
          </p:cNvSpPr>
          <p:nvPr>
            <p:ph idx="1"/>
          </p:nvPr>
        </p:nvSpPr>
        <p:spPr>
          <a:xfrm>
            <a:off x="583010" y="1674168"/>
            <a:ext cx="10952090" cy="47115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400" dirty="0"/>
              <a:t>PRODUCTOS QUÍMICOS - ¿Qué es una FICHA DE DATOS DE SEGURIDAD? (en DRIVE)</a:t>
            </a:r>
          </a:p>
          <a:p>
            <a:pPr marL="0" indent="0">
              <a:buNone/>
            </a:pPr>
            <a:endParaRPr lang="es-ES" sz="2400" dirty="0"/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78168" y="6352143"/>
            <a:ext cx="2743200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61095323-A452-41FB-ABB0-FC97F89E058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D0580C1-E561-48A7-ABA4-7450777A4878}"/>
              </a:ext>
            </a:extLst>
          </p:cNvPr>
          <p:cNvSpPr txBox="1"/>
          <p:nvPr/>
        </p:nvSpPr>
        <p:spPr>
          <a:xfrm>
            <a:off x="3422602" y="2145868"/>
            <a:ext cx="724486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Ficha de Datos de Seguridad FDS (en inglés, Material Safety Data </a:t>
            </a:r>
            <a:r>
              <a:rPr lang="es-ES" sz="16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Sheet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MSDS) es un </a:t>
            </a:r>
            <a:r>
              <a:rPr lang="es-ES" sz="1600" b="1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documento que indica las particularidades y propiedades de ese producto químico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incluida la peligrosidad del mismo y los Equipos de Protección Individual (</a:t>
            </a:r>
            <a:r>
              <a:rPr lang="es-ES" sz="1600" dirty="0" err="1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EPIs</a:t>
            </a:r>
            <a:r>
              <a:rPr lang="es-ES" sz="1600" dirty="0">
                <a:solidFill>
                  <a:srgbClr val="22222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que deberán utilizarse durante su utilización.</a:t>
            </a:r>
            <a:endParaRPr lang="es-E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s-ES" sz="1600" dirty="0"/>
          </a:p>
        </p:txBody>
      </p:sp>
      <p:sp>
        <p:nvSpPr>
          <p:cNvPr id="14" name="Marcador de contenido 1">
            <a:extLst>
              <a:ext uri="{FF2B5EF4-FFF2-40B4-BE49-F238E27FC236}">
                <a16:creationId xmlns:a16="http://schemas.microsoft.com/office/drawing/2014/main" id="{E7A2F24B-30F5-4DEC-B216-C9C43544A06B}"/>
              </a:ext>
            </a:extLst>
          </p:cNvPr>
          <p:cNvSpPr txBox="1">
            <a:spLocks/>
          </p:cNvSpPr>
          <p:nvPr/>
        </p:nvSpPr>
        <p:spPr>
          <a:xfrm>
            <a:off x="574969" y="3553005"/>
            <a:ext cx="10952090" cy="4711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2400" dirty="0"/>
              <a:t>ETIQUETADO de PRODUCTOS QUÍMICOS</a:t>
            </a: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0DABA944-1968-4036-B789-001E2B5A71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0983" y="4053157"/>
            <a:ext cx="720000" cy="64962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1C5A7F5B-0B88-4369-A011-D032B1602361}"/>
              </a:ext>
            </a:extLst>
          </p:cNvPr>
          <p:cNvSpPr txBox="1"/>
          <p:nvPr/>
        </p:nvSpPr>
        <p:spPr>
          <a:xfrm>
            <a:off x="1468315" y="4237892"/>
            <a:ext cx="1210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Inflamable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1643BBCA-34A2-4577-BEF4-2221EE1269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3348" y="4696150"/>
            <a:ext cx="720000" cy="701695"/>
          </a:xfrm>
          <a:prstGeom prst="rect">
            <a:avLst/>
          </a:prstGeom>
        </p:spPr>
      </p:pic>
      <p:sp>
        <p:nvSpPr>
          <p:cNvPr id="26" name="CuadroTexto 25">
            <a:extLst>
              <a:ext uri="{FF2B5EF4-FFF2-40B4-BE49-F238E27FC236}">
                <a16:creationId xmlns:a16="http://schemas.microsoft.com/office/drawing/2014/main" id="{59749C4F-7717-4115-8016-EE1A2AD69DFF}"/>
              </a:ext>
            </a:extLst>
          </p:cNvPr>
          <p:cNvSpPr txBox="1"/>
          <p:nvPr/>
        </p:nvSpPr>
        <p:spPr>
          <a:xfrm>
            <a:off x="1444331" y="4814500"/>
            <a:ext cx="144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Comburente</a:t>
            </a:r>
          </a:p>
        </p:txBody>
      </p:sp>
      <p:pic>
        <p:nvPicPr>
          <p:cNvPr id="27" name="Imagen 26">
            <a:extLst>
              <a:ext uri="{FF2B5EF4-FFF2-40B4-BE49-F238E27FC236}">
                <a16:creationId xmlns:a16="http://schemas.microsoft.com/office/drawing/2014/main" id="{140034EA-E4AD-4564-A87A-7D4EF5C2DE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6614" y="5392436"/>
            <a:ext cx="847293" cy="758418"/>
          </a:xfrm>
          <a:prstGeom prst="rect">
            <a:avLst/>
          </a:prstGeom>
        </p:spPr>
      </p:pic>
      <p:sp>
        <p:nvSpPr>
          <p:cNvPr id="28" name="CuadroTexto 27">
            <a:extLst>
              <a:ext uri="{FF2B5EF4-FFF2-40B4-BE49-F238E27FC236}">
                <a16:creationId xmlns:a16="http://schemas.microsoft.com/office/drawing/2014/main" id="{52DA76A3-20E0-458B-BA8E-03403B26EB31}"/>
              </a:ext>
            </a:extLst>
          </p:cNvPr>
          <p:cNvSpPr txBox="1"/>
          <p:nvPr/>
        </p:nvSpPr>
        <p:spPr>
          <a:xfrm>
            <a:off x="1483050" y="5497827"/>
            <a:ext cx="1448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Explosivo</a:t>
            </a:r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26E2BD82-E889-4926-AF16-E468246BB7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408" y="4059698"/>
            <a:ext cx="720000" cy="660496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609987A9-B82D-4A46-8C68-00D437A8C5B3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19853" b="10225"/>
          <a:stretch/>
        </p:blipFill>
        <p:spPr>
          <a:xfrm>
            <a:off x="4516257" y="4774095"/>
            <a:ext cx="691191" cy="678138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2CF059F3-C055-4FC4-888F-9071F24D9B8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-1818" b="7426"/>
          <a:stretch/>
        </p:blipFill>
        <p:spPr>
          <a:xfrm>
            <a:off x="4516257" y="5461402"/>
            <a:ext cx="624759" cy="620485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C4CEE382-6AD5-4524-98B8-BCA3225BED16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11242" r="1613" b="10059"/>
          <a:stretch/>
        </p:blipFill>
        <p:spPr>
          <a:xfrm>
            <a:off x="8107240" y="3966830"/>
            <a:ext cx="720000" cy="646154"/>
          </a:xfrm>
          <a:prstGeom prst="rect">
            <a:avLst/>
          </a:prstGeom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D882DB8D-1120-450C-8C23-AC32DB977CEA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1805"/>
          <a:stretch/>
        </p:blipFill>
        <p:spPr>
          <a:xfrm>
            <a:off x="8183502" y="4653498"/>
            <a:ext cx="643738" cy="691335"/>
          </a:xfrm>
          <a:prstGeom prst="rect">
            <a:avLst/>
          </a:prstGeom>
        </p:spPr>
      </p:pic>
      <p:pic>
        <p:nvPicPr>
          <p:cNvPr id="34" name="Imagen 33">
            <a:extLst>
              <a:ext uri="{FF2B5EF4-FFF2-40B4-BE49-F238E27FC236}">
                <a16:creationId xmlns:a16="http://schemas.microsoft.com/office/drawing/2014/main" id="{D105480B-3B9C-496B-AC72-9C1F57B9CCBC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1712"/>
          <a:stretch/>
        </p:blipFill>
        <p:spPr>
          <a:xfrm>
            <a:off x="8145371" y="5324086"/>
            <a:ext cx="720000" cy="757801"/>
          </a:xfrm>
          <a:prstGeom prst="rect">
            <a:avLst/>
          </a:prstGeom>
        </p:spPr>
      </p:pic>
      <p:sp>
        <p:nvSpPr>
          <p:cNvPr id="35" name="CuadroTexto 34">
            <a:extLst>
              <a:ext uri="{FF2B5EF4-FFF2-40B4-BE49-F238E27FC236}">
                <a16:creationId xmlns:a16="http://schemas.microsoft.com/office/drawing/2014/main" id="{C7EA2153-3D63-4B6F-80C1-423191FA27F6}"/>
              </a:ext>
            </a:extLst>
          </p:cNvPr>
          <p:cNvSpPr txBox="1"/>
          <p:nvPr/>
        </p:nvSpPr>
        <p:spPr>
          <a:xfrm>
            <a:off x="5261362" y="4193303"/>
            <a:ext cx="16433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Gases a presión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5E7CC567-90AF-446C-A72D-CE59C2526F6C}"/>
              </a:ext>
            </a:extLst>
          </p:cNvPr>
          <p:cNvSpPr txBox="1"/>
          <p:nvPr/>
        </p:nvSpPr>
        <p:spPr>
          <a:xfrm>
            <a:off x="5275692" y="4885682"/>
            <a:ext cx="16406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Corrosivo</a:t>
            </a: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153996A2-675B-49CF-9346-E660057BD3FA}"/>
              </a:ext>
            </a:extLst>
          </p:cNvPr>
          <p:cNvSpPr txBox="1"/>
          <p:nvPr/>
        </p:nvSpPr>
        <p:spPr>
          <a:xfrm>
            <a:off x="5264066" y="5586978"/>
            <a:ext cx="17869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Toxicidad aguda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B28AC95F-1F58-4F26-95CE-EE2CCF721D3B}"/>
              </a:ext>
            </a:extLst>
          </p:cNvPr>
          <p:cNvSpPr txBox="1"/>
          <p:nvPr/>
        </p:nvSpPr>
        <p:spPr>
          <a:xfrm>
            <a:off x="8959017" y="4085589"/>
            <a:ext cx="26580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/>
              <a:t>Peligro grave para la salud</a:t>
            </a:r>
            <a:endParaRPr lang="es-ES" dirty="0"/>
          </a:p>
        </p:txBody>
      </p:sp>
      <p:sp>
        <p:nvSpPr>
          <p:cNvPr id="39" name="CuadroTexto 38">
            <a:extLst>
              <a:ext uri="{FF2B5EF4-FFF2-40B4-BE49-F238E27FC236}">
                <a16:creationId xmlns:a16="http://schemas.microsoft.com/office/drawing/2014/main" id="{7C6826FD-412C-4DEE-ACE7-F358E17DCD19}"/>
              </a:ext>
            </a:extLst>
          </p:cNvPr>
          <p:cNvSpPr txBox="1"/>
          <p:nvPr/>
        </p:nvSpPr>
        <p:spPr>
          <a:xfrm>
            <a:off x="8959017" y="4760058"/>
            <a:ext cx="26580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600" dirty="0"/>
              <a:t>Peligro grave para la salud / </a:t>
            </a:r>
          </a:p>
          <a:p>
            <a:r>
              <a:rPr lang="es-ES" sz="1600" dirty="0"/>
              <a:t>Peligro para la capa de ozono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7D0F655-4FFF-4771-B45C-67EF85398868}"/>
              </a:ext>
            </a:extLst>
          </p:cNvPr>
          <p:cNvSpPr txBox="1"/>
          <p:nvPr/>
        </p:nvSpPr>
        <p:spPr>
          <a:xfrm>
            <a:off x="8959017" y="5497827"/>
            <a:ext cx="31040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Peligro para el medio ambiente</a:t>
            </a:r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559CB58F-002B-4154-A057-965EE1993EE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83" y="2065742"/>
            <a:ext cx="2483646" cy="1400031"/>
          </a:xfrm>
          <a:prstGeom prst="rect">
            <a:avLst/>
          </a:prstGeom>
        </p:spPr>
      </p:pic>
      <p:pic>
        <p:nvPicPr>
          <p:cNvPr id="7" name="Gráfico 6" descr="Advertencia con relleno sólido">
            <a:extLst>
              <a:ext uri="{FF2B5EF4-FFF2-40B4-BE49-F238E27FC236}">
                <a16:creationId xmlns:a16="http://schemas.microsoft.com/office/drawing/2014/main" id="{A664AFD9-55C8-405A-9C58-875696004CC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11004543" y="1572238"/>
            <a:ext cx="522516" cy="52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979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2473031" y="705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MEDIO AMBIENTE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0E2065F-1786-4D0F-930A-0B3CC534E4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18</a:t>
            </a:fld>
            <a:endParaRPr lang="es-ES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3B907F-9A70-4FA0-9A78-167289FAE662}"/>
              </a:ext>
            </a:extLst>
          </p:cNvPr>
          <p:cNvSpPr txBox="1"/>
          <p:nvPr/>
        </p:nvSpPr>
        <p:spPr>
          <a:xfrm>
            <a:off x="-114301" y="1544564"/>
            <a:ext cx="4000499" cy="1150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30555" marR="330835" algn="ctr">
              <a:lnSpc>
                <a:spcPct val="150000"/>
              </a:lnSpc>
            </a:pPr>
            <a:r>
              <a:rPr lang="es-ES" sz="1600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PAUTAS DE ACTUACIÓN EN CASO DE </a:t>
            </a:r>
            <a:r>
              <a:rPr lang="es-ES" sz="1600" b="1" dirty="0"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DERRAME DE PRODUCTOS QUÍMICOS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1EE2F21-D8E7-4C1F-AD4E-C41D7ED7C3A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257682" y="1830077"/>
            <a:ext cx="1608781" cy="12063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43E41036-CE89-4CBD-A183-E7739851B4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712" y="3305115"/>
            <a:ext cx="3734131" cy="28001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Estrella: 7 puntas 6">
            <a:extLst>
              <a:ext uri="{FF2B5EF4-FFF2-40B4-BE49-F238E27FC236}">
                <a16:creationId xmlns:a16="http://schemas.microsoft.com/office/drawing/2014/main" id="{3BF35C0F-DE2D-4D35-95E6-8451A9FD307C}"/>
              </a:ext>
            </a:extLst>
          </p:cNvPr>
          <p:cNvSpPr/>
          <p:nvPr/>
        </p:nvSpPr>
        <p:spPr>
          <a:xfrm rot="21165589">
            <a:off x="7854869" y="1714766"/>
            <a:ext cx="2998177" cy="1591408"/>
          </a:xfrm>
          <a:prstGeom prst="star7">
            <a:avLst/>
          </a:prstGeom>
          <a:solidFill>
            <a:schemeClr val="accent4">
              <a:lumMod val="20000"/>
              <a:lumOff val="80000"/>
            </a:schemeClr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75F5FC-855E-4DB3-8F99-D3C7C1C79844}"/>
              </a:ext>
            </a:extLst>
          </p:cNvPr>
          <p:cNvSpPr txBox="1"/>
          <p:nvPr/>
        </p:nvSpPr>
        <p:spPr>
          <a:xfrm>
            <a:off x="8490437" y="2325803"/>
            <a:ext cx="1931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KIT ANTIDERRAME</a:t>
            </a:r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C05FA689-B867-4631-BE6E-CAE64D3720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87662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6257D3C6-54B7-4AF6-BC75-5D4741898305}"/>
              </a:ext>
            </a:extLst>
          </p:cNvPr>
          <p:cNvSpPr txBox="1"/>
          <p:nvPr/>
        </p:nvSpPr>
        <p:spPr>
          <a:xfrm>
            <a:off x="482109" y="2842428"/>
            <a:ext cx="365591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dirty="0"/>
              <a:t>Según instrucción </a:t>
            </a:r>
            <a:r>
              <a:rPr lang="es-ES" sz="1800" b="1" i="1" dirty="0">
                <a:solidFill>
                  <a:srgbClr val="FFC000"/>
                </a:solidFill>
              </a:rPr>
              <a:t>IM 8-1-1 “Derrame de productos químicos”</a:t>
            </a:r>
            <a:endParaRPr lang="es-ES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4590E7B9-86DA-48B2-AB58-582BDCE2A64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1752" y="1411659"/>
            <a:ext cx="3327071" cy="5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97862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graphicFrame>
        <p:nvGraphicFramePr>
          <p:cNvPr id="3" name="Obje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4962902"/>
              </p:ext>
            </p:extLst>
          </p:nvPr>
        </p:nvGraphicFramePr>
        <p:xfrm>
          <a:off x="5187462" y="3485509"/>
          <a:ext cx="5933796" cy="30682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9" name="Visio" r:id="rId3" imgW="5715000" imgH="2952906" progId="Visio.Drawing.11">
                  <p:embed/>
                </p:oleObj>
              </mc:Choice>
              <mc:Fallback>
                <p:oleObj name="Visio" r:id="rId3" imgW="5715000" imgH="2952906" progId="Visio.Drawing.11">
                  <p:embed/>
                  <p:pic>
                    <p:nvPicPr>
                      <p:cNvPr id="3" name="Objeto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7462" y="3485509"/>
                        <a:ext cx="5933796" cy="306825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pic>
        <p:nvPicPr>
          <p:cNvPr id="10" name="4 Imagen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74BE5F-17E1-40F4-8A30-1130B4DF2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19</a:t>
            </a:fld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397373AB-16CB-400B-89FC-CCBDAEFF8030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Título 1">
            <a:extLst>
              <a:ext uri="{FF2B5EF4-FFF2-40B4-BE49-F238E27FC236}">
                <a16:creationId xmlns:a16="http://schemas.microsoft.com/office/drawing/2014/main" id="{26A49A0D-1F65-4FE5-BEA7-A6D5E72F65C3}"/>
              </a:ext>
            </a:extLst>
          </p:cNvPr>
          <p:cNvSpPr txBox="1">
            <a:spLocks/>
          </p:cNvSpPr>
          <p:nvPr/>
        </p:nvSpPr>
        <p:spPr>
          <a:xfrm>
            <a:off x="444843" y="1544564"/>
            <a:ext cx="5489426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 Prevención (</a:t>
            </a:r>
            <a:r>
              <a:rPr lang="es-E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Contenido</a:t>
            </a:r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14" name="Picture 4" descr="Resultado de imagen de documentos">
            <a:extLst>
              <a:ext uri="{FF2B5EF4-FFF2-40B4-BE49-F238E27FC236}">
                <a16:creationId xmlns:a16="http://schemas.microsoft.com/office/drawing/2014/main" id="{3EB80025-2227-4ACD-9CC4-E07535C157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591" y="1432801"/>
            <a:ext cx="925653" cy="578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ítulo 1">
            <a:extLst>
              <a:ext uri="{FF2B5EF4-FFF2-40B4-BE49-F238E27FC236}">
                <a16:creationId xmlns:a16="http://schemas.microsoft.com/office/drawing/2014/main" id="{11099A98-9A8F-46EC-8894-394F8D5C5E59}"/>
              </a:ext>
            </a:extLst>
          </p:cNvPr>
          <p:cNvSpPr txBox="1">
            <a:spLocks/>
          </p:cNvSpPr>
          <p:nvPr/>
        </p:nvSpPr>
        <p:spPr>
          <a:xfrm>
            <a:off x="583549" y="3569561"/>
            <a:ext cx="399234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000" b="1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Organigrama Preventivo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35B3DA6-3E43-49E3-B282-DC118B27DB59}"/>
              </a:ext>
            </a:extLst>
          </p:cNvPr>
          <p:cNvSpPr txBox="1"/>
          <p:nvPr/>
        </p:nvSpPr>
        <p:spPr>
          <a:xfrm>
            <a:off x="752940" y="2004232"/>
            <a:ext cx="703384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Modalidad preventiva: Servicio de Prevención Ajeno  (SPA)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Funciones Preventivas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Cauces de comunicación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>
                <a:sym typeface="Wingdings" panose="05000000000000000000" pitchFamily="2" charset="2"/>
              </a:rPr>
              <a:t>Implantación - Procedimientos/Documentación - Mejora</a:t>
            </a:r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49000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6166" y="32172"/>
            <a:ext cx="9144000" cy="97282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Índice</a:t>
            </a: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06" y="180394"/>
            <a:ext cx="2643019" cy="819061"/>
          </a:xfrm>
          <a:prstGeom prst="rect">
            <a:avLst/>
          </a:prstGeom>
        </p:spPr>
      </p:pic>
      <p:grpSp>
        <p:nvGrpSpPr>
          <p:cNvPr id="28" name="Grupo 27"/>
          <p:cNvGrpSpPr/>
          <p:nvPr/>
        </p:nvGrpSpPr>
        <p:grpSpPr>
          <a:xfrm>
            <a:off x="2440878" y="1235676"/>
            <a:ext cx="9247541" cy="4959074"/>
            <a:chOff x="525534" y="2266171"/>
            <a:chExt cx="9878855" cy="4080673"/>
          </a:xfrm>
        </p:grpSpPr>
        <p:sp>
          <p:nvSpPr>
            <p:cNvPr id="3" name="Rectangle 1"/>
            <p:cNvSpPr>
              <a:spLocks noChangeArrowheads="1"/>
            </p:cNvSpPr>
            <p:nvPr/>
          </p:nvSpPr>
          <p:spPr bwMode="auto">
            <a:xfrm>
              <a:off x="1149890" y="2465633"/>
              <a:ext cx="8796205" cy="3881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tabLst>
                  <a:tab pos="419100" algn="r"/>
                  <a:tab pos="5754688" algn="r"/>
                </a:tabLs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b="1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Presentación</a:t>
              </a:r>
              <a:r>
                <a:rPr kumimoji="0" lang="es-ES" altLang="es-ES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 de la empresa</a:t>
              </a:r>
            </a:p>
            <a:p>
              <a:pPr marL="228600" marR="0" lvl="0" indent="-22860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+mj-lt"/>
                <a:buAutoNum type="arabicPeriod"/>
                <a:tabLst>
                  <a:tab pos="419100" algn="r"/>
                  <a:tab pos="5754688" algn="r"/>
                </a:tabLst>
              </a:pPr>
              <a:endParaRPr kumimoji="0" lang="es-ES" altLang="es-ES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b="1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Calidad: </a:t>
              </a:r>
              <a:r>
                <a:rPr kumimoji="0" lang="es-ES" altLang="es-ES" i="0" u="none" strike="noStrike" cap="none" normalizeH="0" baseline="0" dirty="0">
                  <a:ln>
                    <a:noFill/>
                  </a:ln>
                  <a:effectLst/>
                  <a:ea typeface="Times New Roman" panose="02020603050405020304" pitchFamily="18" charset="0"/>
                  <a:cs typeface="Arial" panose="020B0604020202020204" pitchFamily="34" charset="0"/>
                </a:rPr>
                <a:t>Política, Objetivos y Organigrama</a:t>
              </a:r>
              <a:endParaRPr kumimoji="0" lang="es-ES" altLang="es-ES" i="0" u="none" strike="noStrike" cap="none" normalizeH="0" baseline="0" dirty="0">
                <a:ln>
                  <a:noFill/>
                </a:ln>
                <a:effectLst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endParaRPr lang="es-ES" altLang="es-ES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b="1" dirty="0">
                  <a:cs typeface="Arial" panose="020B0604020202020204" pitchFamily="34" charset="0"/>
                </a:rPr>
                <a:t>RGDP: </a:t>
              </a:r>
              <a:r>
                <a:rPr lang="es-ES" altLang="es-ES" dirty="0">
                  <a:cs typeface="Arial" panose="020B0604020202020204" pitchFamily="34" charset="0"/>
                </a:rPr>
                <a:t>Reglamento General de Protección de Datos</a:t>
              </a: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endParaRPr lang="es-ES" altLang="es-ES" dirty="0">
                <a:cs typeface="Arial" panose="020B0604020202020204" pitchFamily="34" charset="0"/>
              </a:endParaRP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r>
                <a:rPr lang="es-ES" altLang="es-ES" dirty="0">
                  <a:cs typeface="Arial" panose="020B0604020202020204" pitchFamily="34" charset="0"/>
                </a:rPr>
                <a:t>Cuestiones específicas </a:t>
              </a:r>
              <a:r>
                <a:rPr lang="es-ES" altLang="es-ES" b="1" dirty="0">
                  <a:cs typeface="Arial" panose="020B0604020202020204" pitchFamily="34" charset="0"/>
                </a:rPr>
                <a:t>de Medio Ambiente</a:t>
              </a:r>
            </a:p>
            <a:p>
              <a:pPr marR="0" lvl="0" algn="just">
                <a:lnSpc>
                  <a:spcPct val="100000"/>
                </a:lnSpc>
                <a:buClrTx/>
                <a:buSzTx/>
              </a:pPr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Cuestiones específicas de </a:t>
              </a:r>
              <a:r>
                <a:rPr lang="es-ES" altLang="es-ES" b="1" dirty="0">
                  <a:cs typeface="Arial" panose="020B0604020202020204" pitchFamily="34" charset="0"/>
                </a:rPr>
                <a:t>Prevención de Riesgos Laborales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b="1" dirty="0">
                  <a:cs typeface="Arial" panose="020B0604020202020204" pitchFamily="34" charset="0"/>
                </a:rPr>
                <a:t>Procedimientos de Trabajo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Aspectos Importantes</a:t>
              </a:r>
            </a:p>
            <a:p>
              <a:pPr algn="just"/>
              <a:endParaRPr lang="es-ES" altLang="es-ES" b="1" dirty="0">
                <a:cs typeface="Arial" panose="020B0604020202020204" pitchFamily="34" charset="0"/>
              </a:endParaRPr>
            </a:p>
            <a:p>
              <a:pPr algn="just"/>
              <a:r>
                <a:rPr lang="es-ES" altLang="es-ES" dirty="0">
                  <a:cs typeface="Arial" panose="020B0604020202020204" pitchFamily="34" charset="0"/>
                </a:rPr>
                <a:t>Documentación a firmar</a:t>
              </a: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endParaRPr lang="es-ES" altLang="es-ES" sz="1050" b="1" dirty="0">
                <a:latin typeface="Verdana" panose="020B060403050404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marR="0" lvl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tabLst>
                  <a:tab pos="419100" algn="r"/>
                  <a:tab pos="5754688" algn="r"/>
                </a:tabLst>
              </a:pPr>
              <a:r>
                <a:rPr kumimoji="0" lang="es-ES" altLang="es-ES" sz="2000" i="0" u="none" strike="noStrike" cap="none" normalizeH="0" baseline="0" dirty="0">
                  <a:ln>
                    <a:noFill/>
                  </a:ln>
                  <a:solidFill>
                    <a:srgbClr val="0000FF"/>
                  </a:solidFill>
                  <a:effectLst/>
                  <a:latin typeface="Verdan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	</a:t>
              </a:r>
              <a:endParaRPr kumimoji="0" lang="es-ES" altLang="es-ES" sz="1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6" name="Rectángulo 5"/>
            <p:cNvSpPr/>
            <p:nvPr/>
          </p:nvSpPr>
          <p:spPr>
            <a:xfrm>
              <a:off x="525534" y="2266171"/>
              <a:ext cx="9878855" cy="4078244"/>
            </a:xfrm>
            <a:prstGeom prst="rect">
              <a:avLst/>
            </a:prstGeom>
            <a:noFill/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pic>
        <p:nvPicPr>
          <p:cNvPr id="8" name="Imagen 7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56139" y="1370132"/>
            <a:ext cx="1950450" cy="200597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607145" y="1539294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1</a:t>
            </a:r>
          </a:p>
        </p:txBody>
      </p:sp>
      <p:sp>
        <p:nvSpPr>
          <p:cNvPr id="10" name="Rectángulo 9"/>
          <p:cNvSpPr/>
          <p:nvPr/>
        </p:nvSpPr>
        <p:spPr>
          <a:xfrm>
            <a:off x="2614934" y="2070207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2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2614518" y="2629482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3</a:t>
            </a:r>
          </a:p>
        </p:txBody>
      </p:sp>
      <p:sp>
        <p:nvSpPr>
          <p:cNvPr id="12" name="Rectángulo 11"/>
          <p:cNvSpPr/>
          <p:nvPr/>
        </p:nvSpPr>
        <p:spPr>
          <a:xfrm>
            <a:off x="2614518" y="316039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4</a:t>
            </a:r>
          </a:p>
        </p:txBody>
      </p:sp>
      <p:sp>
        <p:nvSpPr>
          <p:cNvPr id="13" name="Rectángulo 12"/>
          <p:cNvSpPr/>
          <p:nvPr/>
        </p:nvSpPr>
        <p:spPr>
          <a:xfrm>
            <a:off x="2606619" y="369760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5</a:t>
            </a:r>
          </a:p>
        </p:txBody>
      </p:sp>
      <p:sp>
        <p:nvSpPr>
          <p:cNvPr id="14" name="Rectángulo 13"/>
          <p:cNvSpPr/>
          <p:nvPr/>
        </p:nvSpPr>
        <p:spPr>
          <a:xfrm>
            <a:off x="2596327" y="4258655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6</a:t>
            </a:r>
          </a:p>
        </p:txBody>
      </p:sp>
      <p:sp>
        <p:nvSpPr>
          <p:cNvPr id="15" name="Rectángulo 14"/>
          <p:cNvSpPr/>
          <p:nvPr/>
        </p:nvSpPr>
        <p:spPr>
          <a:xfrm>
            <a:off x="2596327" y="4802362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7</a:t>
            </a:r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0E83D1E2-88E9-4B2C-9DDD-DFB1AD4C9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</a:t>
            </a:fld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81A02109-8EDD-4903-B084-EFDDA3BA1F43}"/>
              </a:ext>
            </a:extLst>
          </p:cNvPr>
          <p:cNvSpPr/>
          <p:nvPr/>
        </p:nvSpPr>
        <p:spPr>
          <a:xfrm>
            <a:off x="2606619" y="5346069"/>
            <a:ext cx="410816" cy="37915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41647267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483943" y="2453603"/>
            <a:ext cx="6551116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s-ES" sz="1800" b="1" i="1" u="none" strike="noStrike" kern="1200" cap="none" spc="0" normalizeH="0" baseline="0" noProof="0" dirty="0">
              <a:ln>
                <a:noFill/>
              </a:ln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227624" y="2468941"/>
            <a:ext cx="762195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212436" y="1424497"/>
            <a:ext cx="8782096" cy="36933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unciones correspondientes a los trabajadores en materia preventiva </a:t>
            </a:r>
          </a:p>
        </p:txBody>
      </p:sp>
      <p:pic>
        <p:nvPicPr>
          <p:cNvPr id="2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9" name="Título 1">
            <a:extLst>
              <a:ext uri="{FF2B5EF4-FFF2-40B4-BE49-F238E27FC236}">
                <a16:creationId xmlns:a16="http://schemas.microsoft.com/office/drawing/2014/main" id="{2CCEAC6A-B727-420D-B912-F33DA8D67B33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286999-63E6-4CCB-9571-9BAF74EA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20</a:t>
            </a:fld>
            <a:endParaRPr lang="es-ES"/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07442E02-5BAB-411C-B13F-01595A9A241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4535E0D-40F1-488F-9BBD-968ACCD76E35}"/>
              </a:ext>
            </a:extLst>
          </p:cNvPr>
          <p:cNvSpPr txBox="1"/>
          <p:nvPr/>
        </p:nvSpPr>
        <p:spPr>
          <a:xfrm>
            <a:off x="733167" y="1862286"/>
            <a:ext cx="9958279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b="1" dirty="0"/>
              <a:t>FUNCIONES ESPECÍFICAS</a:t>
            </a:r>
          </a:p>
          <a:p>
            <a:endParaRPr lang="es-ES" sz="1400" b="1" dirty="0"/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Conocer y cumplir las normas internas </a:t>
            </a:r>
            <a:r>
              <a:rPr lang="es-ES" sz="1400" dirty="0"/>
              <a:t>y, en cualquier caso, actuar conforme a las </a:t>
            </a:r>
            <a:r>
              <a:rPr lang="es-ES" sz="1400" b="1" dirty="0"/>
              <a:t>instrucciones recibidas de sus superiores</a:t>
            </a:r>
            <a:r>
              <a:rPr lang="es-ES" sz="1400" dirty="0"/>
              <a:t>. Usar y </a:t>
            </a:r>
            <a:r>
              <a:rPr lang="es-ES" sz="1400" b="1" dirty="0"/>
              <a:t>mantener correctamente los equipos y medios de protección individual</a:t>
            </a:r>
            <a:r>
              <a:rPr lang="es-ES" sz="1400" dirty="0"/>
              <a:t> necesarios para realizar los trabajos, asegurándose de que son los adecuados y que están en perfectas condiciones de uso.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Usar adecuadamente</a:t>
            </a:r>
            <a:r>
              <a:rPr lang="es-ES" sz="1400" dirty="0"/>
              <a:t>, en función de las instrucciones recibidas y de la naturaleza y riesgos previsibles, </a:t>
            </a:r>
            <a:r>
              <a:rPr lang="es-ES" sz="1400" b="1" dirty="0"/>
              <a:t>las máquinas, equipos de trabajo, herramientas, sustancias peligrosas</a:t>
            </a:r>
            <a:r>
              <a:rPr lang="es-ES" sz="1400" dirty="0"/>
              <a:t> y, en general, todos los medios facilitados para el desarrollo de su actividad.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Mantener</a:t>
            </a:r>
            <a:r>
              <a:rPr lang="es-ES" sz="1400" dirty="0"/>
              <a:t> en correcto estado de conservación y de  </a:t>
            </a:r>
            <a:r>
              <a:rPr lang="es-ES" sz="1400" b="1" dirty="0"/>
              <a:t>orden y limpieza todo el área, equipos, herramientas y otros elementos </a:t>
            </a:r>
            <a:r>
              <a:rPr lang="es-ES" sz="1400" dirty="0"/>
              <a:t>a su cargo, </a:t>
            </a:r>
            <a:r>
              <a:rPr lang="es-ES" sz="1400" b="1" dirty="0"/>
              <a:t>advirtiendo de inmediato a su  responsable sobre los defectos o anomalías </a:t>
            </a:r>
            <a:r>
              <a:rPr lang="es-ES" sz="1400" dirty="0"/>
              <a:t>que observe.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Utilizar correctamente los dispositivos de seguridad y no ponerlos fuera de funcionamiento</a:t>
            </a:r>
            <a:r>
              <a:rPr lang="es-ES" sz="1400" dirty="0"/>
              <a:t> sin la autorización pertinente.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Informar de inmediato a su  responsable acerca de cualquier situación que</a:t>
            </a:r>
            <a:r>
              <a:rPr lang="es-ES" sz="1400" dirty="0"/>
              <a:t>, a su juicio, </a:t>
            </a:r>
            <a:r>
              <a:rPr lang="es-ES" sz="1400" b="1" dirty="0"/>
              <a:t>entrañe un riesgo para la seguridad y salud</a:t>
            </a:r>
            <a:r>
              <a:rPr lang="es-ES" sz="1400" dirty="0"/>
              <a:t>.</a:t>
            </a:r>
          </a:p>
          <a:p>
            <a:pPr lvl="1"/>
            <a:r>
              <a:rPr lang="es-ES" sz="1400" dirty="0"/>
              <a:t>▪	</a:t>
            </a:r>
            <a:r>
              <a:rPr lang="es-ES" sz="1400" b="1" dirty="0"/>
              <a:t>Cooperar con la Dirección </a:t>
            </a:r>
            <a:r>
              <a:rPr lang="es-ES" sz="1400" dirty="0"/>
              <a:t>para que ésta pueda garantizar unas condiciones de trabajo seguras y que no entrañen riesgos, incluida la colaboración para hacer frente a las posibles situaciones de emergencia.</a:t>
            </a:r>
          </a:p>
          <a:p>
            <a:pPr lvl="1"/>
            <a:r>
              <a:rPr lang="es-ES" sz="1400" dirty="0"/>
              <a:t>▪	Realizar los </a:t>
            </a:r>
            <a:r>
              <a:rPr lang="es-ES" sz="1400" b="1" dirty="0"/>
              <a:t>reconocimientos médicos </a:t>
            </a:r>
            <a:r>
              <a:rPr lang="es-ES" sz="1400" dirty="0"/>
              <a:t>que sean precisos por razones de </a:t>
            </a:r>
            <a:r>
              <a:rPr lang="es-ES" sz="1400" b="1" dirty="0"/>
              <a:t>vigilancia de la salud</a:t>
            </a:r>
            <a:r>
              <a:rPr lang="es-ES" sz="1400" dirty="0"/>
              <a:t> en el marco establecido en la Ley de Prevención de Riesgos Laborales.</a:t>
            </a:r>
          </a:p>
          <a:p>
            <a:pPr lvl="1"/>
            <a:r>
              <a:rPr lang="es-ES" sz="1400" dirty="0"/>
              <a:t>▪	Observar el comportamiento adecuado y </a:t>
            </a:r>
            <a:r>
              <a:rPr lang="es-ES" sz="1400" b="1" dirty="0"/>
              <a:t>no trabajar bajo los efectos del alcohol o de drogas</a:t>
            </a:r>
            <a:r>
              <a:rPr lang="es-ES" sz="1400" dirty="0"/>
              <a:t>, al objeto de evitar la puesta en peligro de uno mismo, de sus compañeros, así como de otras personas o de los bienes y equipos de la empresa.</a:t>
            </a:r>
          </a:p>
          <a:p>
            <a:pPr lvl="1"/>
            <a:r>
              <a:rPr lang="es-ES" sz="1400" dirty="0"/>
              <a:t>▪	Asistir a las </a:t>
            </a:r>
            <a:r>
              <a:rPr lang="es-ES" sz="1400" b="1" dirty="0"/>
              <a:t>actividades formativas </a:t>
            </a:r>
            <a:r>
              <a:rPr lang="es-ES" sz="1400" dirty="0"/>
              <a:t>de carácter general o específico en materia de Prevención de Riesgos que la empresa establezca y </a:t>
            </a:r>
            <a:r>
              <a:rPr lang="es-ES" sz="1400" b="1" dirty="0"/>
              <a:t>comprometerse a la aplicación de las enseñanzas recibidas</a:t>
            </a:r>
            <a:r>
              <a:rPr lang="es-ES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55529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600808" y="2447144"/>
            <a:ext cx="10451123" cy="19752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Es imprescindible </a:t>
            </a:r>
            <a:r>
              <a:rPr lang="es-ES_tradnl" sz="1600" b="1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conocer los riesgos a los que se está expuesto durante la jornada laboral</a:t>
            </a: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así como de los </a:t>
            </a:r>
            <a:r>
              <a:rPr lang="es-ES_tradnl" sz="1600" b="1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medios de protección y medidas preventivas </a:t>
            </a:r>
            <a:r>
              <a:rPr lang="es-ES_tradnl" sz="1600" dirty="0">
                <a:solidFill>
                  <a:prstClr val="black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aplicables.</a:t>
            </a:r>
          </a:p>
          <a:p>
            <a:pPr marR="0" lvl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s-ES_tradnl" sz="1600" dirty="0">
              <a:solidFill>
                <a:prstClr val="black"/>
              </a:solidFill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</a:t>
            </a:r>
            <a:r>
              <a:rPr kumimoji="0" lang="es-ES_tradnl" sz="16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pone a disposición de los trabajadores la Evaluación de Riesgos (ERL) </a:t>
            </a: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así como las </a:t>
            </a:r>
            <a:r>
              <a:rPr kumimoji="0" lang="es-ES_tradnl" b="1" i="0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fichas de riesgos</a:t>
            </a:r>
            <a:r>
              <a:rPr kumimoji="0" lang="es-ES_tradnl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del puesto de trabajo y medidas preventivas de aplicación.</a:t>
            </a:r>
          </a:p>
        </p:txBody>
      </p:sp>
      <p:sp>
        <p:nvSpPr>
          <p:cNvPr id="14" name="Título 1"/>
          <p:cNvSpPr txBox="1">
            <a:spLocks/>
          </p:cNvSpPr>
          <p:nvPr/>
        </p:nvSpPr>
        <p:spPr>
          <a:xfrm>
            <a:off x="304656" y="1747226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Riesgos del Puesto de Trabajo y Medidas Preventivas</a:t>
            </a:r>
          </a:p>
        </p:txBody>
      </p:sp>
      <p:pic>
        <p:nvPicPr>
          <p:cNvPr id="16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9825" y="4909091"/>
            <a:ext cx="4263776" cy="1261117"/>
          </a:xfrm>
          <a:prstGeom prst="rect">
            <a:avLst/>
          </a:prstGeom>
        </p:spPr>
      </p:pic>
      <p:pic>
        <p:nvPicPr>
          <p:cNvPr id="17" name="Picture 2" descr="Resultado de imagen de drive">
            <a:extLst>
              <a:ext uri="{FF2B5EF4-FFF2-40B4-BE49-F238E27FC236}">
                <a16:creationId xmlns:a16="http://schemas.microsoft.com/office/drawing/2014/main" id="{55BD8B35-1AF9-43BB-9730-BC779D7D81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6668622" y="4773463"/>
            <a:ext cx="1713378" cy="1532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8B9C9E10-EEE6-4F30-A9DD-97538F7E704F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9C55134-DCFF-425F-A2FA-98454D6CBD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21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E9A091-2166-430D-9ABC-53D561C3E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F5603BE4-0A39-41B3-B631-F7646E249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06837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305718" y="3597732"/>
            <a:ext cx="6551116" cy="147732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Para su correcto uso y mantenimiento, el trabajador, en cumplimiento de lo establecido en el art. 29 de la mencionada Ley y en el R.D. 773/1997 sobre Equipos de Protección Individual, </a:t>
            </a:r>
            <a:r>
              <a:rPr kumimoji="0" lang="es-ES_tradnl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se compromete a utilizarlos y mantenerlos adecuadamente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s-ES" sz="1800" b="1" i="1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6" name="Rectángulo 15"/>
          <p:cNvSpPr/>
          <p:nvPr/>
        </p:nvSpPr>
        <p:spPr>
          <a:xfrm>
            <a:off x="331476" y="2731815"/>
            <a:ext cx="7621952" cy="3693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Documento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S-7-3-1 “</a:t>
            </a:r>
            <a:r>
              <a:rPr kumimoji="0" lang="es-E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Entrega </a:t>
            </a:r>
            <a:r>
              <a:rPr kumimoji="0" lang="es-ES" sz="1800" b="1" i="1" u="none" strike="noStrike" kern="1200" cap="none" spc="0" normalizeH="0" baseline="0" noProof="0" dirty="0" err="1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EPI´s</a:t>
            </a:r>
            <a:r>
              <a:rPr kumimoji="0" lang="es-ES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y Material Seguridad”</a:t>
            </a:r>
            <a:endParaRPr kumimoji="0" lang="es-E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Título 1"/>
          <p:cNvSpPr txBox="1">
            <a:spLocks/>
          </p:cNvSpPr>
          <p:nvPr/>
        </p:nvSpPr>
        <p:spPr>
          <a:xfrm>
            <a:off x="117705" y="1772056"/>
            <a:ext cx="8041432" cy="500978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Control primera entrega Equipos de Protección Individual (</a:t>
            </a:r>
            <a:r>
              <a:rPr kumimoji="0" lang="es-E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EPIs</a:t>
            </a: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2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5182" y="1793117"/>
            <a:ext cx="3356810" cy="4569480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659012" y="5571645"/>
            <a:ext cx="7144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IMPORTANTE: </a:t>
            </a:r>
            <a:r>
              <a:rPr lang="es-ES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Algunos </a:t>
            </a:r>
            <a:r>
              <a:rPr lang="es-ES" b="1" dirty="0" err="1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EPI’s</a:t>
            </a:r>
            <a:r>
              <a:rPr lang="es-ES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+mn-cs"/>
              </a:rPr>
              <a:t>no se pueden marcar ni con rotulador ni bolígrafo, por favor, revisa las instrucciones del EPI correspondiente.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Título 1">
            <a:extLst>
              <a:ext uri="{FF2B5EF4-FFF2-40B4-BE49-F238E27FC236}">
                <a16:creationId xmlns:a16="http://schemas.microsoft.com/office/drawing/2014/main" id="{2CCEAC6A-B727-420D-B912-F33DA8D67B33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7286999-63E6-4CCB-9571-9BAF74EAF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22</a:t>
            </a:fld>
            <a:endParaRPr lang="es-E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AEF5C2C2-1374-4186-965B-0958DB11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3" name="object 16">
            <a:extLst>
              <a:ext uri="{FF2B5EF4-FFF2-40B4-BE49-F238E27FC236}">
                <a16:creationId xmlns:a16="http://schemas.microsoft.com/office/drawing/2014/main" id="{07442E02-5BAB-411C-B13F-01595A9A2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486968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/>
        </p:nvSpPr>
        <p:spPr>
          <a:xfrm>
            <a:off x="189207" y="2326319"/>
            <a:ext cx="11191875" cy="191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Siempre que se </a:t>
            </a:r>
            <a:r>
              <a:rPr lang="es-ES_tradnl" sz="1600" b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detecten nuevos riesgos en su área de trabajo</a:t>
            </a: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 existan dudas relacionadas con el área de PRL, se debe notificar con objeto de eliminar o reducir dichos riesgos y/o dar apoyo.</a:t>
            </a:r>
            <a:endParaRPr lang="es-ES" sz="24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s-ES_tradnl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endParaRPr lang="es-ES" sz="1500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50000"/>
              </a:lnSpc>
              <a:spcAft>
                <a:spcPts val="0"/>
              </a:spcAft>
              <a:buFont typeface="Wingdings" panose="05000000000000000000" pitchFamily="2" charset="2"/>
              <a:buChar char="ü"/>
            </a:pPr>
            <a:r>
              <a:rPr lang="es-ES_tradnl" sz="16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La comunicación puede hacerse directamente a QHSE o a través del Delegado de Prevención.</a:t>
            </a:r>
            <a:endParaRPr lang="es-ES" sz="24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223417" y="1688355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Comunicado de riesgos de Seguridad y Salud en el trabajo</a:t>
            </a:r>
          </a:p>
        </p:txBody>
      </p:sp>
      <p:pic>
        <p:nvPicPr>
          <p:cNvPr id="10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pSp>
        <p:nvGrpSpPr>
          <p:cNvPr id="15" name="Grupo 14"/>
          <p:cNvGrpSpPr/>
          <p:nvPr/>
        </p:nvGrpSpPr>
        <p:grpSpPr>
          <a:xfrm>
            <a:off x="586746" y="4241972"/>
            <a:ext cx="361027" cy="1417423"/>
            <a:chOff x="4580238" y="3248867"/>
            <a:chExt cx="494270" cy="600759"/>
          </a:xfrm>
        </p:grpSpPr>
        <p:cxnSp>
          <p:nvCxnSpPr>
            <p:cNvPr id="12" name="Conector recto 11"/>
            <p:cNvCxnSpPr/>
            <p:nvPr/>
          </p:nvCxnSpPr>
          <p:spPr>
            <a:xfrm>
              <a:off x="4588476" y="3248867"/>
              <a:ext cx="0" cy="600759"/>
            </a:xfrm>
            <a:prstGeom prst="line">
              <a:avLst/>
            </a:prstGeom>
            <a:ln w="38100"/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4" name="Conector recto de flecha 13"/>
            <p:cNvCxnSpPr/>
            <p:nvPr/>
          </p:nvCxnSpPr>
          <p:spPr>
            <a:xfrm>
              <a:off x="4580238" y="3849626"/>
              <a:ext cx="49427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6" name="CuadroTexto 15"/>
          <p:cNvSpPr txBox="1"/>
          <p:nvPr/>
        </p:nvSpPr>
        <p:spPr>
          <a:xfrm>
            <a:off x="932940" y="5451102"/>
            <a:ext cx="5506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dirty="0"/>
              <a:t>Detección de </a:t>
            </a:r>
            <a:r>
              <a:rPr lang="es-ES" sz="2000" b="1" dirty="0" err="1">
                <a:solidFill>
                  <a:srgbClr val="0000CC"/>
                </a:solidFill>
              </a:rPr>
              <a:t>near</a:t>
            </a:r>
            <a:r>
              <a:rPr lang="es-ES" sz="2000" b="1" dirty="0">
                <a:solidFill>
                  <a:srgbClr val="0000CC"/>
                </a:solidFill>
              </a:rPr>
              <a:t> </a:t>
            </a:r>
            <a:r>
              <a:rPr lang="es-ES" sz="2000" b="1" dirty="0" err="1">
                <a:solidFill>
                  <a:srgbClr val="0000CC"/>
                </a:solidFill>
              </a:rPr>
              <a:t>misses</a:t>
            </a:r>
            <a:r>
              <a:rPr lang="es-ES" sz="2000" b="1" dirty="0">
                <a:solidFill>
                  <a:srgbClr val="0000CC"/>
                </a:solidFill>
              </a:rPr>
              <a:t> / casi accidentes </a:t>
            </a:r>
            <a:r>
              <a:rPr lang="es-ES" dirty="0"/>
              <a:t>en campo</a:t>
            </a:r>
          </a:p>
        </p:txBody>
      </p:sp>
      <p:cxnSp>
        <p:nvCxnSpPr>
          <p:cNvPr id="22" name="Conector recto de flecha 21"/>
          <p:cNvCxnSpPr/>
          <p:nvPr/>
        </p:nvCxnSpPr>
        <p:spPr>
          <a:xfrm>
            <a:off x="6355130" y="5667633"/>
            <a:ext cx="494270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3" name="CuadroTexto 22"/>
          <p:cNvSpPr txBox="1"/>
          <p:nvPr/>
        </p:nvSpPr>
        <p:spPr>
          <a:xfrm>
            <a:off x="6849400" y="5466491"/>
            <a:ext cx="15282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/>
              <a:t>Comunicación</a:t>
            </a:r>
          </a:p>
        </p:txBody>
      </p:sp>
      <p:pic>
        <p:nvPicPr>
          <p:cNvPr id="17" name="Imagen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7441" y="5208184"/>
            <a:ext cx="762097" cy="756822"/>
          </a:xfrm>
          <a:prstGeom prst="rect">
            <a:avLst/>
          </a:prstGeom>
        </p:spPr>
      </p:pic>
      <p:pic>
        <p:nvPicPr>
          <p:cNvPr id="24" name="Imagen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4378" y="5110509"/>
            <a:ext cx="780725" cy="785855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09389" y="4966261"/>
            <a:ext cx="958968" cy="930103"/>
          </a:xfrm>
          <a:prstGeom prst="rect">
            <a:avLst/>
          </a:prstGeom>
        </p:spPr>
      </p:pic>
      <p:sp>
        <p:nvSpPr>
          <p:cNvPr id="21" name="Título 1">
            <a:extLst>
              <a:ext uri="{FF2B5EF4-FFF2-40B4-BE49-F238E27FC236}">
                <a16:creationId xmlns:a16="http://schemas.microsoft.com/office/drawing/2014/main" id="{5EE0A4AA-283D-4651-B9FE-482952A2FA9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7628D8-8AFB-4234-BF49-18F49EB1A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A322F23-7B58-4FDE-8F0E-36540D5916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0778FCA0-485E-43E2-AA98-2019F1B539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649204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695459" y="2684112"/>
            <a:ext cx="11329115" cy="3549262"/>
          </a:xfrm>
          <a:prstGeom prst="rect">
            <a:avLst/>
          </a:prstGeom>
          <a:solidFill>
            <a:srgbClr val="CCFFFF"/>
          </a:solidFill>
          <a:ln w="3810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8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MUY IMPORTANTE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s-ES" altLang="es-ES" sz="24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TODO ACCIDENTE, ENFERMEDAD O INCIDENTE, POR LEVE QUE SEA, SERÁ </a:t>
            </a: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COMUNICADO INMEDIATAMENTE</a:t>
            </a: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 POR EL OPERARIO AL MANDO Y ESTE DARÁ CURSO AL PARTE QUE CORRESPONDE A CADA CASO.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endParaRPr kumimoji="0" lang="es-ES" altLang="es-E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SI LA COMUNICACIÓN AL MANDO NO SE REALIZA EN EL MISMO MOMENTO DE PRODUCIRSE EL SUCESO, LA EMPRESA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es-ES" altLang="es-E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</a:rPr>
              <a:t>NO LO CONSIDERARÁ COMO ACCIDENTE O ENFERMEDAD PROFESIONAL</a:t>
            </a:r>
            <a:r>
              <a:rPr kumimoji="0" lang="es-ES" altLang="es-E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</a:t>
            </a:r>
            <a:endParaRPr kumimoji="0" lang="es-ES" altLang="es-ES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95459" y="1904611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id="{1F34C1EA-BBF5-46E7-8D48-C64B58DC7442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6AD2C93-CC05-491D-8289-0BBFC9E53B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24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8EF859DC-CBD3-44FA-9F31-AC46F28478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0" name="object 16">
            <a:extLst>
              <a:ext uri="{FF2B5EF4-FFF2-40B4-BE49-F238E27FC236}">
                <a16:creationId xmlns:a16="http://schemas.microsoft.com/office/drawing/2014/main" id="{DAC6D351-BF20-4BF4-A9B7-6A5C9EFA6D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013415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>
            <a:extLst>
              <a:ext uri="{FF2B5EF4-FFF2-40B4-BE49-F238E27FC236}">
                <a16:creationId xmlns:a16="http://schemas.microsoft.com/office/drawing/2014/main" id="{E2122FF0-CC77-4DD9-AB15-ED831E0E75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5" y="198304"/>
            <a:ext cx="2448802" cy="75887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D65F51E-840F-4EE9-8DA4-F28BD687D0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1452" y="1423603"/>
            <a:ext cx="11165748" cy="4270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2F64210E-5F03-47C2-98AF-7B8A76F8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F169E8AC-1675-4DCB-9B67-CF2F993B93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85620" y="5953278"/>
            <a:ext cx="724980" cy="695127"/>
          </a:xfrm>
          <a:prstGeom prst="rect">
            <a:avLst/>
          </a:prstGeom>
        </p:spPr>
      </p:pic>
      <p:pic>
        <p:nvPicPr>
          <p:cNvPr id="23" name="Picture 2" descr="Resultado de imagen de ACCIDENTE DE TRABAJO">
            <a:extLst>
              <a:ext uri="{FF2B5EF4-FFF2-40B4-BE49-F238E27FC236}">
                <a16:creationId xmlns:a16="http://schemas.microsoft.com/office/drawing/2014/main" id="{165AB410-6EAD-4543-923E-B5A3CF4FD5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0"/>
          <a:stretch/>
        </p:blipFill>
        <p:spPr bwMode="auto">
          <a:xfrm>
            <a:off x="8939031" y="2004340"/>
            <a:ext cx="1346498" cy="77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ítulo 1">
            <a:extLst>
              <a:ext uri="{FF2B5EF4-FFF2-40B4-BE49-F238E27FC236}">
                <a16:creationId xmlns:a16="http://schemas.microsoft.com/office/drawing/2014/main" id="{B8FB1D54-845F-451B-B363-51FDC56599C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75A12C6-FDD2-4528-8893-532EA9E3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25</a:t>
            </a:fld>
            <a:endParaRPr lang="es-ES" dirty="0"/>
          </a:p>
        </p:txBody>
      </p:sp>
      <p:graphicFrame>
        <p:nvGraphicFramePr>
          <p:cNvPr id="25" name="object 16">
            <a:extLst>
              <a:ext uri="{FF2B5EF4-FFF2-40B4-BE49-F238E27FC236}">
                <a16:creationId xmlns:a16="http://schemas.microsoft.com/office/drawing/2014/main" id="{35C3D2C6-4564-4C9C-8A47-7AAA6F0B492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Título 1">
            <a:extLst>
              <a:ext uri="{FF2B5EF4-FFF2-40B4-BE49-F238E27FC236}">
                <a16:creationId xmlns:a16="http://schemas.microsoft.com/office/drawing/2014/main" id="{430C4F48-CE7B-4BB8-8CFD-F3375D77768C}"/>
              </a:ext>
            </a:extLst>
          </p:cNvPr>
          <p:cNvSpPr txBox="1">
            <a:spLocks/>
          </p:cNvSpPr>
          <p:nvPr/>
        </p:nvSpPr>
        <p:spPr>
          <a:xfrm>
            <a:off x="721453" y="2020753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Nacional - ESPAÑA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D77C035F-4247-4554-BEF2-BE44846023AB}"/>
              </a:ext>
            </a:extLst>
          </p:cNvPr>
          <p:cNvSpPr txBox="1"/>
          <p:nvPr/>
        </p:nvSpPr>
        <p:spPr>
          <a:xfrm>
            <a:off x="1011085" y="2978191"/>
            <a:ext cx="9780447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1" indent="-285750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es-ES_tradnl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Contactar con la línea Universal de la Mutua o acceder a la web </a:t>
            </a:r>
            <a:r>
              <a:rPr lang="es-ES" sz="11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www.mutuauniversal.net</a:t>
            </a:r>
            <a:r>
              <a:rPr lang="es-ES" sz="11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_tradnl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para localizar el centro asistencial más cercano. Notificar a QHSE para enviar volante de asistencia y para consultar dudas.</a:t>
            </a:r>
            <a:endParaRPr lang="es-ES" sz="14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28" name="Grupo 27">
            <a:extLst>
              <a:ext uri="{FF2B5EF4-FFF2-40B4-BE49-F238E27FC236}">
                <a16:creationId xmlns:a16="http://schemas.microsoft.com/office/drawing/2014/main" id="{26FD406F-67F9-413D-8C7F-95B1C6C543C7}"/>
              </a:ext>
            </a:extLst>
          </p:cNvPr>
          <p:cNvGrpSpPr/>
          <p:nvPr/>
        </p:nvGrpSpPr>
        <p:grpSpPr>
          <a:xfrm>
            <a:off x="3170769" y="3899575"/>
            <a:ext cx="5160430" cy="1421655"/>
            <a:chOff x="-444649" y="3722418"/>
            <a:chExt cx="6367109" cy="2048512"/>
          </a:xfrm>
        </p:grpSpPr>
        <p:sp>
          <p:nvSpPr>
            <p:cNvPr id="30" name="CuadroTexto 29">
              <a:extLst>
                <a:ext uri="{FF2B5EF4-FFF2-40B4-BE49-F238E27FC236}">
                  <a16:creationId xmlns:a16="http://schemas.microsoft.com/office/drawing/2014/main" id="{469C8B27-2768-4B5E-ADA8-80D47E98A393}"/>
                </a:ext>
              </a:extLst>
            </p:cNvPr>
            <p:cNvSpPr txBox="1"/>
            <p:nvPr/>
          </p:nvSpPr>
          <p:spPr>
            <a:xfrm>
              <a:off x="-444649" y="3727306"/>
              <a:ext cx="3238749" cy="17737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</a:t>
              </a:r>
              <a:r>
                <a:rPr kumimoji="0" lang="es-ES" sz="16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QHSE Manager</a:t>
              </a:r>
            </a:p>
            <a:p>
              <a:pPr lvl="2">
                <a:defRPr/>
              </a:pPr>
              <a:r>
                <a: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Victoria Medrano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	628 363 155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1" name="Imagen 30">
              <a:extLst>
                <a:ext uri="{FF2B5EF4-FFF2-40B4-BE49-F238E27FC236}">
                  <a16:creationId xmlns:a16="http://schemas.microsoft.com/office/drawing/2014/main" id="{280B5D92-554E-4F9E-BCB0-669360B144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-106210" y="3930087"/>
              <a:ext cx="842946" cy="842947"/>
            </a:xfrm>
            <a:prstGeom prst="rect">
              <a:avLst/>
            </a:prstGeom>
          </p:spPr>
        </p:pic>
        <p:pic>
          <p:nvPicPr>
            <p:cNvPr id="32" name="Imagen 31">
              <a:extLst>
                <a:ext uri="{FF2B5EF4-FFF2-40B4-BE49-F238E27FC236}">
                  <a16:creationId xmlns:a16="http://schemas.microsoft.com/office/drawing/2014/main" id="{252D4E21-F844-4F31-9292-A6CA6A1D1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218099" y="3722418"/>
              <a:ext cx="2704361" cy="437952"/>
            </a:xfrm>
            <a:prstGeom prst="rect">
              <a:avLst/>
            </a:prstGeom>
          </p:spPr>
        </p:pic>
        <p:pic>
          <p:nvPicPr>
            <p:cNvPr id="36" name="Imagen 35">
              <a:extLst>
                <a:ext uri="{FF2B5EF4-FFF2-40B4-BE49-F238E27FC236}">
                  <a16:creationId xmlns:a16="http://schemas.microsoft.com/office/drawing/2014/main" id="{C3480BB9-CA88-4DE9-B8F9-89D13477A27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888020" y="4090892"/>
              <a:ext cx="2893171" cy="709627"/>
            </a:xfrm>
            <a:prstGeom prst="rect">
              <a:avLst/>
            </a:prstGeom>
          </p:spPr>
        </p:pic>
        <p:pic>
          <p:nvPicPr>
            <p:cNvPr id="9" name="Imagen 8">
              <a:extLst>
                <a:ext uri="{FF2B5EF4-FFF2-40B4-BE49-F238E27FC236}">
                  <a16:creationId xmlns:a16="http://schemas.microsoft.com/office/drawing/2014/main" id="{2090903F-933B-4CEF-AD64-1C2104E1C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17028" y="4659139"/>
              <a:ext cx="1504431" cy="1111791"/>
            </a:xfrm>
            <a:prstGeom prst="rect">
              <a:avLst/>
            </a:prstGeom>
          </p:spPr>
        </p:pic>
      </p:grpSp>
      <p:sp>
        <p:nvSpPr>
          <p:cNvPr id="37" name="CuadroTexto 36">
            <a:extLst>
              <a:ext uri="{FF2B5EF4-FFF2-40B4-BE49-F238E27FC236}">
                <a16:creationId xmlns:a16="http://schemas.microsoft.com/office/drawing/2014/main" id="{6E744458-4D07-4059-A3A1-501E21748479}"/>
              </a:ext>
            </a:extLst>
          </p:cNvPr>
          <p:cNvSpPr txBox="1"/>
          <p:nvPr/>
        </p:nvSpPr>
        <p:spPr>
          <a:xfrm>
            <a:off x="3675596" y="6110128"/>
            <a:ext cx="4392485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marR="0" lvl="0" indent="-1714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20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 CASO DE </a:t>
            </a:r>
            <a:r>
              <a:rPr kumimoji="0" lang="es-ES" sz="1400" b="1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ACCIDENTE GRAVE</a:t>
            </a:r>
            <a:r>
              <a:rPr kumimoji="0" lang="es-ES" sz="1200" i="0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SE LLAMARÁ DIRECTAMENTE AL TELÉFONO DE URGENCIAS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5EB23837-3A63-40ED-811B-B41F5054E022}"/>
              </a:ext>
            </a:extLst>
          </p:cNvPr>
          <p:cNvSpPr txBox="1"/>
          <p:nvPr/>
        </p:nvSpPr>
        <p:spPr>
          <a:xfrm>
            <a:off x="3532268" y="5469018"/>
            <a:ext cx="46253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Los centros disponibles se localizan en la página web de la MUTUA UNIVERSAL </a:t>
            </a:r>
            <a:r>
              <a:rPr lang="es-ES" sz="1200" b="1" dirty="0">
                <a:latin typeface="Verdana" panose="020B0604030504040204" pitchFamily="34" charset="0"/>
                <a:cs typeface="Times New Roman" panose="02020603050405020304" pitchFamily="18" charset="0"/>
              </a:rPr>
              <a:t>www.mutuauniversal.net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2248AB37-EB75-4FD9-9556-85460A718915}"/>
              </a:ext>
            </a:extLst>
          </p:cNvPr>
          <p:cNvSpPr txBox="1"/>
          <p:nvPr/>
        </p:nvSpPr>
        <p:spPr>
          <a:xfrm>
            <a:off x="634833" y="2414930"/>
            <a:ext cx="9780447" cy="3719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tabLst>
                <a:tab pos="180340" algn="l"/>
              </a:tabLst>
            </a:pPr>
            <a:r>
              <a:rPr lang="es-ES_tradnl" sz="14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Comunicarlo inmediatamente al encargado, describiéndole el suceso.</a:t>
            </a:r>
          </a:p>
        </p:txBody>
      </p:sp>
    </p:spTree>
    <p:extLst>
      <p:ext uri="{BB962C8B-B14F-4D97-AF65-F5344CB8AC3E}">
        <p14:creationId xmlns:p14="http://schemas.microsoft.com/office/powerpoint/2010/main" val="17714196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>
            <a:extLst>
              <a:ext uri="{FF2B5EF4-FFF2-40B4-BE49-F238E27FC236}">
                <a16:creationId xmlns:a16="http://schemas.microsoft.com/office/drawing/2014/main" id="{E2122FF0-CC77-4DD9-AB15-ED831E0E75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55" y="198304"/>
            <a:ext cx="2448802" cy="758874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id="{AD65F51E-840F-4EE9-8DA4-F28BD687D020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721452" y="1423603"/>
            <a:ext cx="11165748" cy="42709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sp>
        <p:nvSpPr>
          <p:cNvPr id="13" name="Rectangle 17">
            <a:extLst>
              <a:ext uri="{FF2B5EF4-FFF2-40B4-BE49-F238E27FC236}">
                <a16:creationId xmlns:a16="http://schemas.microsoft.com/office/drawing/2014/main" id="{2F64210E-5F03-47C2-98AF-7B8A76F82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24" name="Título 1">
            <a:extLst>
              <a:ext uri="{FF2B5EF4-FFF2-40B4-BE49-F238E27FC236}">
                <a16:creationId xmlns:a16="http://schemas.microsoft.com/office/drawing/2014/main" id="{B8FB1D54-845F-451B-B363-51FDC56599C0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75A12C6-FDD2-4528-8893-532EA9E36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26</a:t>
            </a:fld>
            <a:endParaRPr lang="es-ES" dirty="0"/>
          </a:p>
        </p:txBody>
      </p:sp>
      <p:graphicFrame>
        <p:nvGraphicFramePr>
          <p:cNvPr id="25" name="object 16">
            <a:extLst>
              <a:ext uri="{FF2B5EF4-FFF2-40B4-BE49-F238E27FC236}">
                <a16:creationId xmlns:a16="http://schemas.microsoft.com/office/drawing/2014/main" id="{35C3D2C6-4564-4C9C-8A47-7AAA6F0B492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7" name="Título 1">
            <a:extLst>
              <a:ext uri="{FF2B5EF4-FFF2-40B4-BE49-F238E27FC236}">
                <a16:creationId xmlns:a16="http://schemas.microsoft.com/office/drawing/2014/main" id="{0BBA369F-6190-4EDC-94B0-691810D01895}"/>
              </a:ext>
            </a:extLst>
          </p:cNvPr>
          <p:cNvSpPr txBox="1">
            <a:spLocks/>
          </p:cNvSpPr>
          <p:nvPr/>
        </p:nvSpPr>
        <p:spPr>
          <a:xfrm>
            <a:off x="6333385" y="2083419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Desplazado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85CE1E51-4A07-48E2-8627-17D78C1BCCEE}"/>
              </a:ext>
            </a:extLst>
          </p:cNvPr>
          <p:cNvCxnSpPr/>
          <p:nvPr/>
        </p:nvCxnSpPr>
        <p:spPr>
          <a:xfrm>
            <a:off x="5864469" y="2022231"/>
            <a:ext cx="0" cy="4575650"/>
          </a:xfrm>
          <a:prstGeom prst="line">
            <a:avLst/>
          </a:prstGeom>
          <a:ln w="19050"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9" name="Imagen 38">
            <a:extLst>
              <a:ext uri="{FF2B5EF4-FFF2-40B4-BE49-F238E27FC236}">
                <a16:creationId xmlns:a16="http://schemas.microsoft.com/office/drawing/2014/main" id="{423DDF39-FB99-419F-B742-12676C1E35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1287" y="3189169"/>
            <a:ext cx="4198625" cy="1046466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D947C3D5-9CCC-46B9-9164-68EFEB570B01}"/>
              </a:ext>
            </a:extLst>
          </p:cNvPr>
          <p:cNvSpPr txBox="1"/>
          <p:nvPr/>
        </p:nvSpPr>
        <p:spPr>
          <a:xfrm>
            <a:off x="6178636" y="2489404"/>
            <a:ext cx="5488161" cy="60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la línea universal 24h de la Mutua Universal, donde les darán las indicaciones necesarias de dónde ir.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5D525086-686D-4DF9-8248-1889F510166F}"/>
              </a:ext>
            </a:extLst>
          </p:cNvPr>
          <p:cNvSpPr txBox="1"/>
          <p:nvPr/>
        </p:nvSpPr>
        <p:spPr>
          <a:xfrm>
            <a:off x="6399040" y="4260172"/>
            <a:ext cx="5488160" cy="1169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el caso de no haber centro de Mutua Universal o no se pudiera comunicar con la Línea Universal, acudir al </a:t>
            </a:r>
            <a:r>
              <a:rPr lang="es-ES_tradnl" sz="1200" b="1" u="sng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centro sanitario público </a:t>
            </a: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mas cercano.</a:t>
            </a:r>
          </a:p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IMPORTANTE: Solicitar siempre informes de asistencia y/o facturas.</a:t>
            </a:r>
            <a:endParaRPr lang="es-ES" sz="1200" dirty="0"/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D99779DE-CA4C-4732-A06D-F17F30104898}"/>
              </a:ext>
            </a:extLst>
          </p:cNvPr>
          <p:cNvSpPr txBox="1"/>
          <p:nvPr/>
        </p:nvSpPr>
        <p:spPr>
          <a:xfrm>
            <a:off x="6283746" y="5950469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Informar a QHSE.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3" name="Título 1">
            <a:extLst>
              <a:ext uri="{FF2B5EF4-FFF2-40B4-BE49-F238E27FC236}">
                <a16:creationId xmlns:a16="http://schemas.microsoft.com/office/drawing/2014/main" id="{B4CCD2D0-9CAD-4AE2-A60C-8941C90CFE7A}"/>
              </a:ext>
            </a:extLst>
          </p:cNvPr>
          <p:cNvSpPr txBox="1">
            <a:spLocks/>
          </p:cNvSpPr>
          <p:nvPr/>
        </p:nvSpPr>
        <p:spPr>
          <a:xfrm>
            <a:off x="524704" y="2048907"/>
            <a:ext cx="2055304" cy="31185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Desplazado</a:t>
            </a:r>
            <a:endParaRPr kumimoji="0" lang="es-E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6064718F-3B6C-4A8A-AFBB-227746A12F4A}"/>
              </a:ext>
            </a:extLst>
          </p:cNvPr>
          <p:cNvSpPr txBox="1"/>
          <p:nvPr/>
        </p:nvSpPr>
        <p:spPr>
          <a:xfrm>
            <a:off x="212436" y="2519247"/>
            <a:ext cx="5488161" cy="6090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la Central de Asistencia CHUBB,  a través del teléfono 24h: +34-910 848 633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658799A5-AC3B-4A33-8496-B71122416F09}"/>
              </a:ext>
            </a:extLst>
          </p:cNvPr>
          <p:cNvSpPr txBox="1"/>
          <p:nvPr/>
        </p:nvSpPr>
        <p:spPr>
          <a:xfrm>
            <a:off x="447815" y="3128260"/>
            <a:ext cx="5488160" cy="1994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sz="1200" dirty="0"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la llamada se deberán proporcionar los siguientes datos: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Nombre de la Empres</a:t>
            </a: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Número de póliza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Nombre y apellidos del trabajador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NIF/NIE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Domicilio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Teléfono y correo electrónico de contacto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29B9AD6D-4365-4C44-B0AF-5D8E6AA7201E}"/>
              </a:ext>
            </a:extLst>
          </p:cNvPr>
          <p:cNvSpPr txBox="1"/>
          <p:nvPr/>
        </p:nvSpPr>
        <p:spPr>
          <a:xfrm>
            <a:off x="212436" y="5182567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es-ES_tradnl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Informar a QHSE.</a:t>
            </a:r>
            <a:endParaRPr lang="es-ES" sz="1200" dirty="0"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F9891FA6-914E-40DA-BBC0-31D73360825F}"/>
              </a:ext>
            </a:extLst>
          </p:cNvPr>
          <p:cNvSpPr txBox="1"/>
          <p:nvPr/>
        </p:nvSpPr>
        <p:spPr>
          <a:xfrm>
            <a:off x="212436" y="5653255"/>
            <a:ext cx="5652030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En caso de no acudir al centro asistencial proporcionado por CHUBB: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A28AC33C-BE82-4401-8D7A-87F51E89B1FE}"/>
              </a:ext>
            </a:extLst>
          </p:cNvPr>
          <p:cNvSpPr txBox="1"/>
          <p:nvPr/>
        </p:nvSpPr>
        <p:spPr>
          <a:xfrm>
            <a:off x="6399040" y="5514581"/>
            <a:ext cx="5488161" cy="3320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s-ES" sz="1200" dirty="0">
                <a:latin typeface="Verdana" panose="020B0604030504040204" pitchFamily="34" charset="0"/>
                <a:cs typeface="Times New Roman" panose="02020603050405020304" pitchFamily="18" charset="0"/>
              </a:rPr>
              <a:t>Llamar a Centro Asistencial CHUBB para gestionar el reembolso.</a:t>
            </a:r>
          </a:p>
        </p:txBody>
      </p:sp>
      <p:sp>
        <p:nvSpPr>
          <p:cNvPr id="3" name="Flecha: doblada hacia arriba 2">
            <a:extLst>
              <a:ext uri="{FF2B5EF4-FFF2-40B4-BE49-F238E27FC236}">
                <a16:creationId xmlns:a16="http://schemas.microsoft.com/office/drawing/2014/main" id="{223E80DD-D8FE-4362-AD96-ABA9BC625FD4}"/>
              </a:ext>
            </a:extLst>
          </p:cNvPr>
          <p:cNvSpPr/>
          <p:nvPr/>
        </p:nvSpPr>
        <p:spPr>
          <a:xfrm rot="5400000">
            <a:off x="3714113" y="4507454"/>
            <a:ext cx="422897" cy="3550059"/>
          </a:xfrm>
          <a:prstGeom prst="bentUpArrow">
            <a:avLst>
              <a:gd name="adj1" fmla="val 25000"/>
              <a:gd name="adj2" fmla="val 22450"/>
              <a:gd name="adj3" fmla="val 25000"/>
            </a:avLst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7081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 descr="Resultado de imagen de EMERGENCIA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545" y="4609284"/>
            <a:ext cx="2693798" cy="1864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304656" y="1747226"/>
            <a:ext cx="7621952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Qué hacer en caso de ACCIDENTE DE TRABAJO</a:t>
            </a: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54CA18C4-8028-4CD7-8934-8C7D39E2764C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6F09080-61C5-4346-9E18-51B057B55BD4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433A03C-13A2-4373-AD0F-57BC65B2B9A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27</a:t>
            </a:fld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A8669CCD-59F1-4EBB-B9A9-03588E070E58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5" name="CuadroTexto 14">
            <a:extLst>
              <a:ext uri="{FF2B5EF4-FFF2-40B4-BE49-F238E27FC236}">
                <a16:creationId xmlns:a16="http://schemas.microsoft.com/office/drawing/2014/main" id="{80953BC6-2496-4CF3-8DE5-65256D6F04BB}"/>
              </a:ext>
            </a:extLst>
          </p:cNvPr>
          <p:cNvSpPr txBox="1"/>
          <p:nvPr/>
        </p:nvSpPr>
        <p:spPr>
          <a:xfrm>
            <a:off x="1109029" y="2647608"/>
            <a:ext cx="626982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P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odéis encontrar los número de la MUTUA y seguro CHUBB de forma rápida en la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agenda del móvil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escribiendo en el buscador “Mutua” o “Chubb”, com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</a:rPr>
              <a:t>o se indica en las capturas:</a:t>
            </a:r>
            <a:endParaRPr lang="es-ES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50" name="Imagen 1">
            <a:extLst>
              <a:ext uri="{FF2B5EF4-FFF2-40B4-BE49-F238E27FC236}">
                <a16:creationId xmlns:a16="http://schemas.microsoft.com/office/drawing/2014/main" id="{3A46F1DE-F7CE-4EC1-AC76-444AE0A6EA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608" y="1536492"/>
            <a:ext cx="2637790" cy="4996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E845DEA4-E2AF-4D5E-A437-C1321527B2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1392" y="3852000"/>
            <a:ext cx="2424282" cy="162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36898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s-ES"/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/>
          <a:srcRect t="49949"/>
          <a:stretch/>
        </p:blipFill>
        <p:spPr>
          <a:xfrm>
            <a:off x="6178052" y="2650768"/>
            <a:ext cx="5812558" cy="3562349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2"/>
          <a:srcRect b="49460"/>
          <a:stretch/>
        </p:blipFill>
        <p:spPr>
          <a:xfrm>
            <a:off x="289803" y="2556739"/>
            <a:ext cx="5781595" cy="3578005"/>
          </a:xfrm>
          <a:prstGeom prst="rect">
            <a:avLst/>
          </a:prstGeom>
        </p:spPr>
      </p:pic>
      <p:pic>
        <p:nvPicPr>
          <p:cNvPr id="13318" name="Picture 6" descr="Resultado de imagen de EMERGENCIA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1909" y="1458170"/>
            <a:ext cx="1598913" cy="1106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/>
          <p:cNvSpPr txBox="1">
            <a:spLocks/>
          </p:cNvSpPr>
          <p:nvPr/>
        </p:nvSpPr>
        <p:spPr>
          <a:xfrm>
            <a:off x="289803" y="1683807"/>
            <a:ext cx="5427740" cy="427567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Medidas de emergencia</a:t>
            </a:r>
          </a:p>
        </p:txBody>
      </p:sp>
      <p:pic>
        <p:nvPicPr>
          <p:cNvPr id="11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id="{2CB69855-7E99-4596-BBB2-0386BA432D98}"/>
              </a:ext>
            </a:extLst>
          </p:cNvPr>
          <p:cNvSpPr txBox="1">
            <a:spLocks/>
          </p:cNvSpPr>
          <p:nvPr/>
        </p:nvSpPr>
        <p:spPr>
          <a:xfrm>
            <a:off x="2579720" y="163622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CB1F8E71-370E-49EF-9C04-335F09BB4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28</a:t>
            </a:fld>
            <a:endParaRPr lang="es-ES"/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B03BA1F6-97A6-427F-A00C-D5ADB26A7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8470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Imagen">
            <a:extLst>
              <a:ext uri="{FF2B5EF4-FFF2-40B4-BE49-F238E27FC236}">
                <a16:creationId xmlns:a16="http://schemas.microsoft.com/office/drawing/2014/main" id="{E442FF90-58B6-4CC0-BFD8-47245E3BE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2D92A95F-EFDF-4DF3-B672-0F019D7785E8}"/>
              </a:ext>
            </a:extLst>
          </p:cNvPr>
          <p:cNvSpPr/>
          <p:nvPr/>
        </p:nvSpPr>
        <p:spPr>
          <a:xfrm>
            <a:off x="529709" y="1575231"/>
            <a:ext cx="3468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1400" i="1" dirty="0">
                <a:hlinkClick r:id="rId3"/>
              </a:rPr>
              <a:t>https://comantur.com/login/</a:t>
            </a:r>
            <a:endParaRPr lang="es-ES" sz="1400" i="1" dirty="0"/>
          </a:p>
          <a:p>
            <a:r>
              <a:rPr lang="es-ES" sz="1400" i="1" dirty="0"/>
              <a:t>Credenciales Trabajador (enviadas por email)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32BA845-0E23-4904-B276-AB1D05384274}"/>
              </a:ext>
            </a:extLst>
          </p:cNvPr>
          <p:cNvSpPr txBox="1"/>
          <p:nvPr/>
        </p:nvSpPr>
        <p:spPr>
          <a:xfrm>
            <a:off x="8934275" y="1652175"/>
            <a:ext cx="25418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8058012-E898-4B12-AF62-EA495DA65B87}"/>
              </a:ext>
            </a:extLst>
          </p:cNvPr>
          <p:cNvSpPr/>
          <p:nvPr/>
        </p:nvSpPr>
        <p:spPr>
          <a:xfrm>
            <a:off x="1666701" y="2032477"/>
            <a:ext cx="85091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600" b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s-ES" sz="24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Formaciones Seguridad </a:t>
            </a:r>
            <a:r>
              <a:rPr lang="es-ES" sz="2400" b="1" i="1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Plataforma Online de Comantur</a:t>
            </a:r>
            <a:endParaRPr lang="es-ES" sz="1600" b="1" i="1" u="sng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AD3222-DB84-4A3A-BAE6-309F5A993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709" y="2092561"/>
            <a:ext cx="859901" cy="748547"/>
          </a:xfrm>
          <a:prstGeom prst="rect">
            <a:avLst/>
          </a:prstGeom>
        </p:spPr>
      </p:pic>
      <p:sp>
        <p:nvSpPr>
          <p:cNvPr id="11" name="Título 1">
            <a:extLst>
              <a:ext uri="{FF2B5EF4-FFF2-40B4-BE49-F238E27FC236}">
                <a16:creationId xmlns:a16="http://schemas.microsoft.com/office/drawing/2014/main" id="{C7B7AF3E-9F71-4B39-B16F-4708A502377D}"/>
              </a:ext>
            </a:extLst>
          </p:cNvPr>
          <p:cNvSpPr txBox="1">
            <a:spLocks/>
          </p:cNvSpPr>
          <p:nvPr/>
        </p:nvSpPr>
        <p:spPr>
          <a:xfrm>
            <a:off x="2661848" y="198334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6EC0AB3E-C9DF-47CF-A028-DECCE5B52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29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F309589-91CA-438D-B5F0-555BC3FAD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F64C71BB-D9D8-4932-BCA8-CFE4356CF8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5" name="Marcador de contenido 14">
            <a:extLst>
              <a:ext uri="{FF2B5EF4-FFF2-40B4-BE49-F238E27FC236}">
                <a16:creationId xmlns:a16="http://schemas.microsoft.com/office/drawing/2014/main" id="{22AF27D8-523E-4C7C-83C3-9ACACCC812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626534" y="2916235"/>
            <a:ext cx="5765346" cy="3095511"/>
          </a:xfr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3475C05-CC38-4F73-8638-26EDCC6422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1880" y="2941562"/>
            <a:ext cx="5595934" cy="30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818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680384" y="-52111"/>
            <a:ext cx="9144000" cy="972825"/>
          </a:xfrm>
        </p:spPr>
        <p:txBody>
          <a:bodyPr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Presentación Empresa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525534" y="2453054"/>
            <a:ext cx="6538402" cy="3764117"/>
          </a:xfrm>
          <a:prstGeom prst="snip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COMANTUR, S.L</a:t>
            </a: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CIF ESB31817273</a:t>
            </a:r>
          </a:p>
          <a:p>
            <a:endParaRPr lang="es-E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Pol. Industrial El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Mallaton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Parcela 12 Sector II c/ b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nº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31579 </a:t>
            </a:r>
            <a:r>
              <a:rPr lang="es-E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Cárcar</a:t>
            </a:r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– Navarra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dirty="0">
                <a:latin typeface="Arial" panose="020B0604020202020204" pitchFamily="34" charset="0"/>
                <a:cs typeface="Arial" panose="020B0604020202020204" pitchFamily="34" charset="0"/>
              </a:rPr>
              <a:t> Tel + 34 948 67 49 01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Calle Paletillas, nº6, 1ºC</a:t>
            </a:r>
          </a:p>
          <a:p>
            <a:r>
              <a:rPr lang="es-ES" sz="2000" b="1" dirty="0">
                <a:latin typeface="Arial" panose="020B0604020202020204" pitchFamily="34" charset="0"/>
                <a:cs typeface="Arial" panose="020B0604020202020204" pitchFamily="34" charset="0"/>
              </a:rPr>
              <a:t> 26500 Calahorra - La Rioja</a:t>
            </a:r>
          </a:p>
          <a:p>
            <a:endParaRPr lang="es-E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163" y="162494"/>
            <a:ext cx="2365481" cy="733053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343435" y="1829467"/>
            <a:ext cx="70798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Empresa especializada en mantenimiento de aerogeneradores</a:t>
            </a: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69" y="2132261"/>
            <a:ext cx="3351396" cy="1790570"/>
          </a:xfrm>
          <a:prstGeom prst="rect">
            <a:avLst/>
          </a:prstGeom>
          <a:ln w="12700">
            <a:solidFill>
              <a:srgbClr val="FFC000"/>
            </a:solidFill>
          </a:ln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169" y="4108028"/>
            <a:ext cx="3377154" cy="2067658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graphicFrame>
        <p:nvGraphicFramePr>
          <p:cNvPr id="12" name="object 16">
            <a:extLst>
              <a:ext uri="{FF2B5EF4-FFF2-40B4-BE49-F238E27FC236}">
                <a16:creationId xmlns:a16="http://schemas.microsoft.com/office/drawing/2014/main" id="{EF8F82C3-3EBE-4BA6-9CE2-263493F84E8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3940821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tx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/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id="{D1D58F50-8865-41F3-82B0-2CEE01C54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</a:t>
            </a:fld>
            <a:endParaRPr lang="es-ES"/>
          </a:p>
        </p:txBody>
      </p:sp>
      <p:pic>
        <p:nvPicPr>
          <p:cNvPr id="6" name="Gráfico 5" descr="Marcador con relleno sólido">
            <a:extLst>
              <a:ext uri="{FF2B5EF4-FFF2-40B4-BE49-F238E27FC236}">
                <a16:creationId xmlns:a16="http://schemas.microsoft.com/office/drawing/2014/main" id="{3CF7E926-6144-4BFE-8E59-0CA03072C0A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25782" y="5237018"/>
            <a:ext cx="536936" cy="536936"/>
          </a:xfrm>
          <a:prstGeom prst="rect">
            <a:avLst/>
          </a:prstGeom>
        </p:spPr>
      </p:pic>
      <p:pic>
        <p:nvPicPr>
          <p:cNvPr id="11" name="Gráfico 10" descr="Marcador con relleno sólido">
            <a:extLst>
              <a:ext uri="{FF2B5EF4-FFF2-40B4-BE49-F238E27FC236}">
                <a16:creationId xmlns:a16="http://schemas.microsoft.com/office/drawing/2014/main" id="{660FADBF-3A4E-4E74-92A9-F42F475D88A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700" y="3429000"/>
            <a:ext cx="493831" cy="493831"/>
          </a:xfrm>
          <a:prstGeom prst="rect">
            <a:avLst/>
          </a:prstGeom>
        </p:spPr>
      </p:pic>
      <p:pic>
        <p:nvPicPr>
          <p:cNvPr id="15" name="Gráfico 14" descr="Mapa con marcador con relleno sólido">
            <a:extLst>
              <a:ext uri="{FF2B5EF4-FFF2-40B4-BE49-F238E27FC236}">
                <a16:creationId xmlns:a16="http://schemas.microsoft.com/office/drawing/2014/main" id="{F65D0583-DE8C-45B3-A6FB-CB1A7780660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620982" y="2400430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567922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2 Tabla">
            <a:extLst>
              <a:ext uri="{FF2B5EF4-FFF2-40B4-BE49-F238E27FC236}">
                <a16:creationId xmlns:a16="http://schemas.microsoft.com/office/drawing/2014/main" id="{555A9AC6-9F40-4952-A7AE-0951DA395C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6597510"/>
              </p:ext>
            </p:extLst>
          </p:nvPr>
        </p:nvGraphicFramePr>
        <p:xfrm>
          <a:off x="895926" y="1518271"/>
          <a:ext cx="10600040" cy="5156562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26727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21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7451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9278">
                <a:tc gridSpan="3">
                  <a:txBody>
                    <a:bodyPr/>
                    <a:lstStyle/>
                    <a:p>
                      <a:pPr marL="0" indent="0" algn="ctr">
                        <a:buFont typeface="Arial" panose="020B0604020202020204" pitchFamily="34" charset="0"/>
                        <a:buNone/>
                      </a:pPr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Principales aspectos - Charlas de Seguridad  (</a:t>
                      </a:r>
                      <a:r>
                        <a:rPr lang="es-ES" sz="1600" dirty="0" err="1">
                          <a:solidFill>
                            <a:schemeClr val="tx1"/>
                          </a:solidFill>
                        </a:rPr>
                        <a:t>TBT´s</a:t>
                      </a:r>
                      <a:r>
                        <a:rPr lang="es-ES" sz="1600" dirty="0">
                          <a:solidFill>
                            <a:schemeClr val="tx1"/>
                          </a:solidFill>
                        </a:rPr>
                        <a:t>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ES" sz="1200" baseline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9599">
                <a:tc>
                  <a:txBody>
                    <a:bodyPr/>
                    <a:lstStyle/>
                    <a:p>
                      <a:pPr marL="266700" indent="-266700" algn="l">
                        <a:buFont typeface="+mj-lt"/>
                        <a:buNone/>
                      </a:pPr>
                      <a:r>
                        <a:rPr lang="es-ES_tradnl" sz="1600" b="1" i="0" u="none" kern="1200" dirty="0">
                          <a:effectLst/>
                        </a:rPr>
                        <a:t>1. Requisito obligatorio: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s-ES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400" b="1" kern="1200" dirty="0"/>
                        <a:t>Realización </a:t>
                      </a:r>
                      <a:r>
                        <a:rPr lang="es-ES" sz="1400" b="1" u="sng" kern="1200" dirty="0"/>
                        <a:t>obligatoria</a:t>
                      </a:r>
                      <a:r>
                        <a:rPr lang="es-ES" sz="1400" b="1" kern="1200" dirty="0"/>
                        <a:t> de Charla de Seguridad o </a:t>
                      </a:r>
                      <a:r>
                        <a:rPr lang="es-ES" sz="1400" b="1" kern="1200" dirty="0" err="1"/>
                        <a:t>Tool</a:t>
                      </a:r>
                      <a:r>
                        <a:rPr lang="es-ES" sz="1400" b="1" kern="1200" dirty="0"/>
                        <a:t> Box </a:t>
                      </a:r>
                      <a:r>
                        <a:rPr lang="es-ES" sz="1400" b="1" kern="1200" dirty="0" err="1"/>
                        <a:t>Talk</a:t>
                      </a:r>
                      <a:r>
                        <a:rPr lang="es-ES" sz="1400" b="1" kern="1200" dirty="0"/>
                        <a:t> (TBT) </a:t>
                      </a:r>
                      <a:r>
                        <a:rPr lang="es-ES" sz="1400" b="1" u="sng" kern="1200" dirty="0"/>
                        <a:t> de manera previa </a:t>
                      </a:r>
                      <a:r>
                        <a:rPr lang="es-ES" sz="1400" b="1" kern="1200" dirty="0"/>
                        <a:t>a cualquier </a:t>
                      </a:r>
                      <a:r>
                        <a:rPr lang="es-ES" sz="1400" b="1" u="sng" kern="1200" dirty="0"/>
                        <a:t>actividad O&amp;M </a:t>
                      </a:r>
                      <a:r>
                        <a:rPr lang="es-ES" sz="1400" b="1" kern="1200" dirty="0"/>
                        <a:t>de personal Siemens Gamesa / contratas.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560">
                <a:tc>
                  <a:txBody>
                    <a:bodyPr/>
                    <a:lstStyle/>
                    <a:p>
                      <a:pPr marL="266700" indent="-266700" algn="l" defTabSz="914400" rtl="0" eaLnBrk="1" latinLnBrk="0" hangingPunct="1">
                        <a:buFont typeface="+mj-lt"/>
                        <a:buNone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Por quién y para  quién: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Debe ser imp</a:t>
                      </a:r>
                      <a:r>
                        <a:rPr lang="es-ES" sz="1400" b="1" u="sng" dirty="0"/>
                        <a:t>artida por el Supervisor /Jefe de equipo o quien ejerza</a:t>
                      </a:r>
                      <a:r>
                        <a:rPr lang="es-ES" sz="1400" b="1" u="sng" baseline="0" dirty="0"/>
                        <a:t> como Recurso Preventivo para </a:t>
                      </a:r>
                      <a:r>
                        <a:rPr lang="es-ES" sz="1400" b="1" u="sng" dirty="0"/>
                        <a:t>los trabajos </a:t>
                      </a:r>
                      <a:r>
                        <a:rPr lang="es-ES" sz="1400" b="1" dirty="0"/>
                        <a:t>(ya sea Interno o externo) </a:t>
                      </a:r>
                      <a:r>
                        <a:rPr lang="es-ES" sz="1400" b="1" u="sng" dirty="0"/>
                        <a:t>al personal que vaya a participar en los trabajos.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9217">
                <a:tc>
                  <a:txBody>
                    <a:bodyPr/>
                    <a:lstStyle/>
                    <a:p>
                      <a:pPr marL="266700" indent="-266700" algn="l" defTabSz="914400" rtl="0" eaLnBrk="1" latinLnBrk="0" hangingPunct="1">
                        <a:buFont typeface="+mj-lt"/>
                        <a:buNone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 Recursos: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La charla debe estar </a:t>
                      </a:r>
                      <a:r>
                        <a:rPr lang="es-ES" sz="1400" b="1" u="sng" dirty="0"/>
                        <a:t>basada</a:t>
                      </a:r>
                      <a:r>
                        <a:rPr lang="es-ES" sz="1400" b="1" dirty="0"/>
                        <a:t> en la </a:t>
                      </a:r>
                      <a:r>
                        <a:rPr lang="es-ES" sz="1400" b="1" u="sng" dirty="0"/>
                        <a:t>documentación de los trabajos </a:t>
                      </a:r>
                      <a:r>
                        <a:rPr lang="es-ES" sz="1400" b="1" dirty="0"/>
                        <a:t>a realizar (Instrucción de Manual SEFE / Ficha Procesos, documentación de contrata,</a:t>
                      </a:r>
                      <a:r>
                        <a:rPr lang="es-ES" sz="1400" b="1" baseline="0" dirty="0"/>
                        <a:t> </a:t>
                      </a:r>
                      <a:r>
                        <a:rPr lang="es-ES" sz="1400" b="1" dirty="0"/>
                        <a:t>etc.) 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5665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_tradnl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 Duración:</a:t>
                      </a:r>
                      <a:endParaRPr lang="es-ES" sz="1600" b="1" i="0" u="non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endParaRPr lang="es-ES" sz="1400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400" b="1" dirty="0"/>
                        <a:t>La duración de la charla</a:t>
                      </a:r>
                      <a:r>
                        <a:rPr lang="es-ES" sz="1400" b="1" baseline="0" dirty="0"/>
                        <a:t> será aproximadamente 10-15 minutos.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65228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5. Crear y mantener  evidencias  de su desarrollo: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_tradnl" sz="1400" baseline="0" dirty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400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dirty="0"/>
                        <a:t>El “</a:t>
                      </a:r>
                      <a:r>
                        <a:rPr lang="es-ES" sz="1400" b="1" u="sng" dirty="0"/>
                        <a:t>Registro de Actividades de información de Seguridad y salud previa a la realización de  trabajos de O&amp;M en Parque Eólico</a:t>
                      </a:r>
                      <a:r>
                        <a:rPr lang="es-ES" sz="1400" b="1" dirty="0"/>
                        <a:t>“ debe ser rellenado con la información del personal que participe en la charla. </a:t>
                      </a:r>
                      <a:r>
                        <a:rPr lang="en-US" sz="1400" b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Los </a:t>
                      </a:r>
                      <a:r>
                        <a:rPr lang="en-US" sz="1400" b="1" u="none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registros</a:t>
                      </a:r>
                      <a:r>
                        <a:rPr lang="en-US" sz="1400" b="1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del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las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TBT´s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deben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almacenados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versión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electrónica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para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fines de </a:t>
                      </a:r>
                      <a:r>
                        <a:rPr lang="en-US" sz="1400" b="1" u="none" kern="1200" baseline="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auditorías</a:t>
                      </a:r>
                      <a:r>
                        <a:rPr lang="en-US" sz="1400" b="1" u="none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es-ES" sz="1400" b="1" baseline="0" dirty="0"/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93681">
                <a:tc>
                  <a:txBody>
                    <a:bodyPr/>
                    <a:lstStyle/>
                    <a:p>
                      <a:pPr marL="266700" marR="0" indent="-2667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600" b="1" i="0" u="non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6. Frenos y oportunidades de mejora: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endParaRPr lang="es-ES" sz="16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s-ES" sz="14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 finalizar</a:t>
                      </a:r>
                      <a:r>
                        <a:rPr lang="es-ES" sz="1400" b="1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los trabajos se pondrán en común los frenos y oportunidades detectados, quien imparte la TBT registrará  esta información en el registro de control.</a:t>
                      </a:r>
                      <a:endParaRPr lang="es-ES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4 Imagen">
            <a:extLst>
              <a:ext uri="{FF2B5EF4-FFF2-40B4-BE49-F238E27FC236}">
                <a16:creationId xmlns:a16="http://schemas.microsoft.com/office/drawing/2014/main" id="{2D859969-BA2B-4016-968B-270FB92B90C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25" y="181752"/>
            <a:ext cx="2561099" cy="793674"/>
          </a:xfrm>
          <a:prstGeom prst="rect">
            <a:avLst/>
          </a:prstGeom>
        </p:spPr>
      </p:pic>
      <p:pic>
        <p:nvPicPr>
          <p:cNvPr id="7" name="Picture 13" descr="C:\Users\mbarbosa\AppData\Local\Microsoft\Windows\Temporary Internet Files\Content.IE5\076ZV5HN\1024px-Mandatory_road_sign_turn_right.svg[1].png">
            <a:extLst>
              <a:ext uri="{FF2B5EF4-FFF2-40B4-BE49-F238E27FC236}">
                <a16:creationId xmlns:a16="http://schemas.microsoft.com/office/drawing/2014/main" id="{F9E2A223-4EEC-44A4-BE1B-C0018BC08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2" y="2013783"/>
            <a:ext cx="406124" cy="40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9" descr="C:\Users\mbarbosa\AppData\Local\Microsoft\Windows\Temporary Internet Files\Content.IE5\ZIAS8FYY\policies-and-procedures-work[1].jpg">
            <a:extLst>
              <a:ext uri="{FF2B5EF4-FFF2-40B4-BE49-F238E27FC236}">
                <a16:creationId xmlns:a16="http://schemas.microsoft.com/office/drawing/2014/main" id="{3BD88DD5-253B-43D5-8A86-F18D0D4177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37" y="2509386"/>
            <a:ext cx="609427" cy="609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mbarbosa\AppData\Local\Microsoft\Windows\Temporary Internet Files\Content.IE5\6761O22N\check-list[1].png">
            <a:extLst>
              <a:ext uri="{FF2B5EF4-FFF2-40B4-BE49-F238E27FC236}">
                <a16:creationId xmlns:a16="http://schemas.microsoft.com/office/drawing/2014/main" id="{28EE91F3-EE63-4CC4-A557-04327DC8E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30" y="4920785"/>
            <a:ext cx="741688" cy="777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4" descr="C:\Users\mbarbosa\AppData\Local\Microsoft\Windows\Temporary Internet Files\Content.IE5\URWN60LG\Oxygen480-devices-computer-laptop.svg[1].png">
            <a:extLst>
              <a:ext uri="{FF2B5EF4-FFF2-40B4-BE49-F238E27FC236}">
                <a16:creationId xmlns:a16="http://schemas.microsoft.com/office/drawing/2014/main" id="{D21411B8-5190-4240-B4F8-DC2D129870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037" y="3288572"/>
            <a:ext cx="567186" cy="567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3">
            <a:extLst>
              <a:ext uri="{FF2B5EF4-FFF2-40B4-BE49-F238E27FC236}">
                <a16:creationId xmlns:a16="http://schemas.microsoft.com/office/drawing/2014/main" id="{76890743-C7D1-4B81-A910-D68A577F2C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86" t="10255" r="30149" b="8976"/>
          <a:stretch/>
        </p:blipFill>
        <p:spPr bwMode="auto">
          <a:xfrm>
            <a:off x="4199391" y="3434825"/>
            <a:ext cx="460925" cy="331367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2" name="Picture 4" descr="C:\Users\mbarbosa\AppData\Local\Microsoft\Windows\Temporary Internet Files\Content.IE5\ZIAS8FYY\icon-157349_640[1].png">
            <a:extLst>
              <a:ext uri="{FF2B5EF4-FFF2-40B4-BE49-F238E27FC236}">
                <a16:creationId xmlns:a16="http://schemas.microsoft.com/office/drawing/2014/main" id="{404D0DF8-211B-4614-82C2-A7DA617FA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050" y="4096552"/>
            <a:ext cx="441848" cy="501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C:\Users\mbarbosa\AppData\Local\Microsoft\Windows\Temporary Internet Files\Content.IE5\076ZV5HN\FIN_international_vehicle_registration_oval[1].png">
            <a:extLst>
              <a:ext uri="{FF2B5EF4-FFF2-40B4-BE49-F238E27FC236}">
                <a16:creationId xmlns:a16="http://schemas.microsoft.com/office/drawing/2014/main" id="{22330AFE-A817-43C9-B1BC-C3D99E15BF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912" y="6020637"/>
            <a:ext cx="708479" cy="467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id="{066C29A4-C4F9-4296-BCBD-84EED69DEB26}"/>
              </a:ext>
            </a:extLst>
          </p:cNvPr>
          <p:cNvSpPr txBox="1">
            <a:spLocks/>
          </p:cNvSpPr>
          <p:nvPr/>
        </p:nvSpPr>
        <p:spPr>
          <a:xfrm>
            <a:off x="2804550" y="108557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4223735D-BEBF-435B-AC3C-CB26B706CA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124C84D5-3223-487B-9D1D-C72D3084F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5" name="object 16">
            <a:extLst>
              <a:ext uri="{FF2B5EF4-FFF2-40B4-BE49-F238E27FC236}">
                <a16:creationId xmlns:a16="http://schemas.microsoft.com/office/drawing/2014/main" id="{B7ABD00A-B8B2-4338-8471-1785A135F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7082130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52100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52 Rectángulo">
            <a:extLst>
              <a:ext uri="{FF2B5EF4-FFF2-40B4-BE49-F238E27FC236}">
                <a16:creationId xmlns:a16="http://schemas.microsoft.com/office/drawing/2014/main" id="{D8944F5A-6772-4330-9556-C52A2F7BE74E}"/>
              </a:ext>
            </a:extLst>
          </p:cNvPr>
          <p:cNvSpPr/>
          <p:nvPr/>
        </p:nvSpPr>
        <p:spPr>
          <a:xfrm>
            <a:off x="10681435" y="569101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4" name="6 Tabla">
            <a:extLst>
              <a:ext uri="{FF2B5EF4-FFF2-40B4-BE49-F238E27FC236}">
                <a16:creationId xmlns:a16="http://schemas.microsoft.com/office/drawing/2014/main" id="{E2A1FB08-A61A-488A-B0EE-FBADC96811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0276577"/>
              </p:ext>
            </p:extLst>
          </p:nvPr>
        </p:nvGraphicFramePr>
        <p:xfrm>
          <a:off x="460940" y="1109560"/>
          <a:ext cx="9303845" cy="5715430"/>
        </p:xfrm>
        <a:graphic>
          <a:graphicData uri="http://schemas.openxmlformats.org/drawingml/2006/table">
            <a:tbl>
              <a:tblPr firstRow="1" bandRow="1">
                <a:tableStyleId>{D27102A9-8310-4765-A935-A1911B00CA55}</a:tableStyleId>
              </a:tblPr>
              <a:tblGrid>
                <a:gridCol w="6160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877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8140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2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del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Plan de emergencia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del Parque eólico/Centro de trabajo. (En trabajos de varios días solo necesario el primer día).</a:t>
                      </a:r>
                      <a:endParaRPr lang="es-ES" sz="14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9625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las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condiciones del emplazamiento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son adecuadas para realizar el trabajo (condiciones de acceso, terreno, etc.) .</a:t>
                      </a:r>
                      <a:endParaRPr lang="en-GB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2295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las </a:t>
                      </a:r>
                      <a:r>
                        <a:rPr lang="es-ES" sz="1400" b="1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cond</a:t>
                      </a:r>
                      <a:r>
                        <a:rPr lang="es-ES" sz="1400" b="1" i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iciones meteorológicas  </a:t>
                      </a:r>
                      <a:r>
                        <a:rPr lang="es-ES" sz="1400" b="0" u="non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son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adecuadas para el trabajo a realizar.</a:t>
                      </a:r>
                      <a:endParaRPr lang="en-GB" sz="1400" b="0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9523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posee y comprende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las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Instrucciones de trabajo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realizar (SEFE: Instrucciones Manual Mantenimiento / Fichas reducidas de procesos / Service </a:t>
                      </a:r>
                      <a:r>
                        <a:rPr lang="es-ES" sz="1400" b="0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Bulletins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 Documentación externa, etc.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75526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cuenta con las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herramientas, equipos, útiles, materiales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necesarios para el trabajo a realizar.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2300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Verificar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conoce los riesgos del trabajo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las medidas preventivas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 seguir (incluidas en instrucciones y EERR, ejercicios para calentamiento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y estiramiento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físico (cuando sea necesario), etc.).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73313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Verificación de que el personal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cuenta con los </a:t>
                      </a:r>
                      <a:r>
                        <a:rPr lang="es-ES" sz="1400" b="1" u="none" kern="1200" dirty="0" err="1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EPI´s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necesarios para el trabajo y ha recibido </a:t>
                      </a:r>
                      <a:r>
                        <a:rPr lang="es-ES" sz="1400" b="1" u="none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formación para su uso</a:t>
                      </a: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14708">
                <a:tc>
                  <a:txBody>
                    <a:bodyPr/>
                    <a:lstStyle/>
                    <a:p>
                      <a:pPr marL="230188" marR="0" lvl="2" indent="-2286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endParaRPr lang="es-ES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588" marR="0" lvl="2" indent="0" algn="just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es-ES" sz="14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Transmitir la necesidad de comunicar los </a:t>
                      </a:r>
                      <a:r>
                        <a:rPr lang="es-ES" sz="140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frenos, oportunidades de mejo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ra 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detectadas </a:t>
                      </a:r>
                      <a:r>
                        <a:rPr lang="es-ES" sz="1400" b="1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durante el trabajo</a:t>
                      </a:r>
                      <a:r>
                        <a:rPr lang="es-ES" sz="1400" b="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al Supervisor /Jefe de equipo o quien ejerza como Recurso Preventivo y emita el registro de la TBT.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4 Imagen">
            <a:extLst>
              <a:ext uri="{FF2B5EF4-FFF2-40B4-BE49-F238E27FC236}">
                <a16:creationId xmlns:a16="http://schemas.microsoft.com/office/drawing/2014/main" id="{F220EBFC-E1C9-4170-A2F8-DCA09E5D9B9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172" y="113333"/>
            <a:ext cx="2561099" cy="793674"/>
          </a:xfrm>
          <a:prstGeom prst="rect">
            <a:avLst/>
          </a:prstGeom>
        </p:spPr>
      </p:pic>
      <p:pic>
        <p:nvPicPr>
          <p:cNvPr id="7" name="Picture 4" descr="C:\Users\mbarbosa\AppData\Local\Microsoft\Windows\Temporary Internet Files\Content.IE5\URWN60LG\medium-Number-2-33.3-3875[1].gif">
            <a:extLst>
              <a:ext uri="{FF2B5EF4-FFF2-40B4-BE49-F238E27FC236}">
                <a16:creationId xmlns:a16="http://schemas.microsoft.com/office/drawing/2014/main" id="{807354AC-A22C-4EC5-9366-C2BA22076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57" y="1959336"/>
            <a:ext cx="332003" cy="444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5" descr="C:\Users\mbarbosa\AppData\Local\Microsoft\Windows\Temporary Internet Files\Content.IE5\URWN60LG\three-1181081_960_720[1].png">
            <a:extLst>
              <a:ext uri="{FF2B5EF4-FFF2-40B4-BE49-F238E27FC236}">
                <a16:creationId xmlns:a16="http://schemas.microsoft.com/office/drawing/2014/main" id="{B467CE76-6A7A-46E6-8154-86A1E1D809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68" y="2547489"/>
            <a:ext cx="599051" cy="599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barbosa\AppData\Local\Microsoft\Windows\Temporary Internet Files\Content.IE5\076ZV5HN\Number-4[1].png">
            <a:extLst>
              <a:ext uri="{FF2B5EF4-FFF2-40B4-BE49-F238E27FC236}">
                <a16:creationId xmlns:a16="http://schemas.microsoft.com/office/drawing/2014/main" id="{E61909E8-DB90-4594-92CF-6258ABD933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917" y="3295694"/>
            <a:ext cx="345308" cy="487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mbarbosa\AppData\Local\Microsoft\Windows\Temporary Internet Files\Content.IE5\6761O22N\large-Number-Fiver-5-166.6-4113[1].gif">
            <a:extLst>
              <a:ext uri="{FF2B5EF4-FFF2-40B4-BE49-F238E27FC236}">
                <a16:creationId xmlns:a16="http://schemas.microsoft.com/office/drawing/2014/main" id="{7516B2ED-B3EB-46F1-AC64-A088696AD6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46" y="4072073"/>
            <a:ext cx="229168" cy="431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C:\Users\mbarbosa\AppData\Local\Microsoft\Windows\Temporary Internet Files\Content.IE5\ZIAS8FYY\large-Number-1-0-3874[1].gif">
            <a:extLst>
              <a:ext uri="{FF2B5EF4-FFF2-40B4-BE49-F238E27FC236}">
                <a16:creationId xmlns:a16="http://schemas.microsoft.com/office/drawing/2014/main" id="{C7EF38C5-0CB8-4FE2-8B50-33BD2221A6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85" y="1217925"/>
            <a:ext cx="246738" cy="516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C:\Users\mbarbosa\AppData\Local\Microsoft\Windows\Temporary Internet Files\Content.IE5\6761O22N\large-Number-6-166.6-3880[1].gif">
            <a:extLst>
              <a:ext uri="{FF2B5EF4-FFF2-40B4-BE49-F238E27FC236}">
                <a16:creationId xmlns:a16="http://schemas.microsoft.com/office/drawing/2014/main" id="{5C9D4F02-5122-49DA-9776-E8E87AD636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26" y="4811862"/>
            <a:ext cx="318552" cy="45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3" descr="C:\Users\mbarbosa\AppData\Local\Microsoft\Windows\Temporary Internet Files\Content.IE5\ZIAS8FYY\rwwgub-Neon-Numerals-7[1].png">
            <a:extLst>
              <a:ext uri="{FF2B5EF4-FFF2-40B4-BE49-F238E27FC236}">
                <a16:creationId xmlns:a16="http://schemas.microsoft.com/office/drawing/2014/main" id="{6C988CCA-500F-455A-A9A6-CFACE1125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964" y="5556501"/>
            <a:ext cx="491889" cy="53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5" descr="C:\Users\mbarbosa\AppData\Local\Microsoft\Windows\Temporary Internet Files\Content.IE5\076ZV5HN\number8[1].gif">
            <a:extLst>
              <a:ext uri="{FF2B5EF4-FFF2-40B4-BE49-F238E27FC236}">
                <a16:creationId xmlns:a16="http://schemas.microsoft.com/office/drawing/2014/main" id="{C28C41D9-AD8D-4AF9-A726-EAD00C657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014" y="6180940"/>
            <a:ext cx="481653" cy="481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C:\Users\mbarbosa\AppData\Local\Microsoft\Windows\Temporary Internet Files\Content.IE5\6761O22N\Yes_check.svg[1].png">
            <a:extLst>
              <a:ext uri="{FF2B5EF4-FFF2-40B4-BE49-F238E27FC236}">
                <a16:creationId xmlns:a16="http://schemas.microsoft.com/office/drawing/2014/main" id="{FC1DCA73-5015-4CA8-BF5F-7473E27E9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86" y="1152586"/>
            <a:ext cx="413671" cy="413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26 Grupo">
            <a:extLst>
              <a:ext uri="{FF2B5EF4-FFF2-40B4-BE49-F238E27FC236}">
                <a16:creationId xmlns:a16="http://schemas.microsoft.com/office/drawing/2014/main" id="{DC5914FD-F653-4F35-9D0E-91ACFBD663C3}"/>
              </a:ext>
            </a:extLst>
          </p:cNvPr>
          <p:cNvGrpSpPr/>
          <p:nvPr/>
        </p:nvGrpSpPr>
        <p:grpSpPr>
          <a:xfrm>
            <a:off x="9988633" y="1725968"/>
            <a:ext cx="518377" cy="499723"/>
            <a:chOff x="9110260" y="1235518"/>
            <a:chExt cx="720000" cy="720000"/>
          </a:xfrm>
        </p:grpSpPr>
        <p:pic>
          <p:nvPicPr>
            <p:cNvPr id="18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E8C72A4-A96A-4FF4-B5A0-8060FDE8CB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28 Rectángulo">
              <a:extLst>
                <a:ext uri="{FF2B5EF4-FFF2-40B4-BE49-F238E27FC236}">
                  <a16:creationId xmlns:a16="http://schemas.microsoft.com/office/drawing/2014/main" id="{433E8D5E-B4FC-43E6-B006-273174AB5DFF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pic>
        <p:nvPicPr>
          <p:cNvPr id="15" name="Picture 2" descr="C:\Users\mbarbosa\AppData\Local\Microsoft\Windows\Temporary Internet Files\Content.IE5\ZIAS8FYY\yes-1713011_960_720[1].png">
            <a:extLst>
              <a:ext uri="{FF2B5EF4-FFF2-40B4-BE49-F238E27FC236}">
                <a16:creationId xmlns:a16="http://schemas.microsoft.com/office/drawing/2014/main" id="{5218FE2B-982F-4DDB-8EEF-D8AC451248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0986" y="623038"/>
            <a:ext cx="1005732" cy="499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0" name="29 Grupo">
            <a:extLst>
              <a:ext uri="{FF2B5EF4-FFF2-40B4-BE49-F238E27FC236}">
                <a16:creationId xmlns:a16="http://schemas.microsoft.com/office/drawing/2014/main" id="{5C9F52A5-091E-4C25-9E36-766489E93C28}"/>
              </a:ext>
            </a:extLst>
          </p:cNvPr>
          <p:cNvGrpSpPr/>
          <p:nvPr/>
        </p:nvGrpSpPr>
        <p:grpSpPr>
          <a:xfrm>
            <a:off x="9988633" y="2328785"/>
            <a:ext cx="518377" cy="499723"/>
            <a:chOff x="9110260" y="1235518"/>
            <a:chExt cx="720000" cy="720000"/>
          </a:xfrm>
        </p:grpSpPr>
        <p:pic>
          <p:nvPicPr>
            <p:cNvPr id="21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2BB004D3-28FB-4992-A0F5-D1D66A9E0D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31 Rectángulo">
              <a:extLst>
                <a:ext uri="{FF2B5EF4-FFF2-40B4-BE49-F238E27FC236}">
                  <a16:creationId xmlns:a16="http://schemas.microsoft.com/office/drawing/2014/main" id="{C8FD02D1-6820-46B5-8BC0-A580A2CB4542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3" name="32 Grupo">
            <a:extLst>
              <a:ext uri="{FF2B5EF4-FFF2-40B4-BE49-F238E27FC236}">
                <a16:creationId xmlns:a16="http://schemas.microsoft.com/office/drawing/2014/main" id="{A22695C0-8808-4DDF-8C19-F5F56C00F356}"/>
              </a:ext>
            </a:extLst>
          </p:cNvPr>
          <p:cNvGrpSpPr/>
          <p:nvPr/>
        </p:nvGrpSpPr>
        <p:grpSpPr>
          <a:xfrm>
            <a:off x="9988633" y="2974952"/>
            <a:ext cx="518377" cy="499723"/>
            <a:chOff x="9110260" y="1235518"/>
            <a:chExt cx="720000" cy="720000"/>
          </a:xfrm>
        </p:grpSpPr>
        <p:pic>
          <p:nvPicPr>
            <p:cNvPr id="24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A1CB42EC-43C5-4FDE-A201-D775DD9565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34 Rectángulo">
              <a:extLst>
                <a:ext uri="{FF2B5EF4-FFF2-40B4-BE49-F238E27FC236}">
                  <a16:creationId xmlns:a16="http://schemas.microsoft.com/office/drawing/2014/main" id="{F853B4E7-0D80-4A3C-BC16-EDE8748E97CA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grpSp>
        <p:nvGrpSpPr>
          <p:cNvPr id="26" name="35 Grupo">
            <a:extLst>
              <a:ext uri="{FF2B5EF4-FFF2-40B4-BE49-F238E27FC236}">
                <a16:creationId xmlns:a16="http://schemas.microsoft.com/office/drawing/2014/main" id="{BCC209F7-BB1B-45F4-B5DC-8AEE3BAC92BE}"/>
              </a:ext>
            </a:extLst>
          </p:cNvPr>
          <p:cNvGrpSpPr/>
          <p:nvPr/>
        </p:nvGrpSpPr>
        <p:grpSpPr>
          <a:xfrm>
            <a:off x="9988633" y="3660344"/>
            <a:ext cx="518377" cy="499723"/>
            <a:chOff x="9110260" y="1235518"/>
            <a:chExt cx="720000" cy="720000"/>
          </a:xfrm>
        </p:grpSpPr>
        <p:pic>
          <p:nvPicPr>
            <p:cNvPr id="27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071527F-1549-40DD-BD9D-7510CDDE9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37 Rectángulo">
              <a:extLst>
                <a:ext uri="{FF2B5EF4-FFF2-40B4-BE49-F238E27FC236}">
                  <a16:creationId xmlns:a16="http://schemas.microsoft.com/office/drawing/2014/main" id="{9FB25ED4-C230-401B-8F0D-459C075999E9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29" name="41 Rectángulo">
            <a:extLst>
              <a:ext uri="{FF2B5EF4-FFF2-40B4-BE49-F238E27FC236}">
                <a16:creationId xmlns:a16="http://schemas.microsoft.com/office/drawing/2014/main" id="{8AA09A2E-ED66-4473-B47B-E15EB0D910D8}"/>
              </a:ext>
            </a:extLst>
          </p:cNvPr>
          <p:cNvSpPr/>
          <p:nvPr/>
        </p:nvSpPr>
        <p:spPr>
          <a:xfrm>
            <a:off x="9991099" y="1109560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0" name="43 Rectángulo">
            <a:extLst>
              <a:ext uri="{FF2B5EF4-FFF2-40B4-BE49-F238E27FC236}">
                <a16:creationId xmlns:a16="http://schemas.microsoft.com/office/drawing/2014/main" id="{748F1A1E-F8C4-4C12-BD88-50C9A97485B9}"/>
              </a:ext>
            </a:extLst>
          </p:cNvPr>
          <p:cNvSpPr/>
          <p:nvPr/>
        </p:nvSpPr>
        <p:spPr>
          <a:xfrm>
            <a:off x="10678997" y="3660344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1" name="45 Rectángulo">
            <a:extLst>
              <a:ext uri="{FF2B5EF4-FFF2-40B4-BE49-F238E27FC236}">
                <a16:creationId xmlns:a16="http://schemas.microsoft.com/office/drawing/2014/main" id="{E6B0957F-AC37-48C6-A78E-062F4F2A9E5D}"/>
              </a:ext>
            </a:extLst>
          </p:cNvPr>
          <p:cNvSpPr/>
          <p:nvPr/>
        </p:nvSpPr>
        <p:spPr>
          <a:xfrm>
            <a:off x="11283005" y="232878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2" name="49 Grupo">
            <a:extLst>
              <a:ext uri="{FF2B5EF4-FFF2-40B4-BE49-F238E27FC236}">
                <a16:creationId xmlns:a16="http://schemas.microsoft.com/office/drawing/2014/main" id="{0017D85D-0ACC-4AF0-BBA2-A1CC958952DB}"/>
              </a:ext>
            </a:extLst>
          </p:cNvPr>
          <p:cNvGrpSpPr/>
          <p:nvPr/>
        </p:nvGrpSpPr>
        <p:grpSpPr>
          <a:xfrm>
            <a:off x="9988633" y="4368810"/>
            <a:ext cx="518377" cy="499723"/>
            <a:chOff x="9110260" y="1235518"/>
            <a:chExt cx="720000" cy="720000"/>
          </a:xfrm>
        </p:grpSpPr>
        <p:pic>
          <p:nvPicPr>
            <p:cNvPr id="33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3CBD2F2A-8916-4421-9673-75856F9B13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51 Rectángulo">
              <a:extLst>
                <a:ext uri="{FF2B5EF4-FFF2-40B4-BE49-F238E27FC236}">
                  <a16:creationId xmlns:a16="http://schemas.microsoft.com/office/drawing/2014/main" id="{2EE6C975-493C-49C3-BF6B-DFE4F51231B8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5" name="52 Rectángulo">
            <a:extLst>
              <a:ext uri="{FF2B5EF4-FFF2-40B4-BE49-F238E27FC236}">
                <a16:creationId xmlns:a16="http://schemas.microsoft.com/office/drawing/2014/main" id="{BC780A67-F47D-4E74-B283-9B97CEA9CBD2}"/>
              </a:ext>
            </a:extLst>
          </p:cNvPr>
          <p:cNvSpPr/>
          <p:nvPr/>
        </p:nvSpPr>
        <p:spPr>
          <a:xfrm>
            <a:off x="10687386" y="4368810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6" name="49 Grupo">
            <a:extLst>
              <a:ext uri="{FF2B5EF4-FFF2-40B4-BE49-F238E27FC236}">
                <a16:creationId xmlns:a16="http://schemas.microsoft.com/office/drawing/2014/main" id="{D406DC8F-4301-4F99-A8DF-6A498B12E465}"/>
              </a:ext>
            </a:extLst>
          </p:cNvPr>
          <p:cNvGrpSpPr/>
          <p:nvPr/>
        </p:nvGrpSpPr>
        <p:grpSpPr>
          <a:xfrm>
            <a:off x="9988633" y="5087788"/>
            <a:ext cx="518377" cy="499723"/>
            <a:chOff x="9110260" y="1235518"/>
            <a:chExt cx="720000" cy="720000"/>
          </a:xfrm>
        </p:grpSpPr>
        <p:pic>
          <p:nvPicPr>
            <p:cNvPr id="37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542E1963-F9E7-4578-AB7B-E55DC1E649A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51 Rectángulo">
              <a:extLst>
                <a:ext uri="{FF2B5EF4-FFF2-40B4-BE49-F238E27FC236}">
                  <a16:creationId xmlns:a16="http://schemas.microsoft.com/office/drawing/2014/main" id="{CD2CE57C-1DD1-484E-B365-454F35F66D9A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39" name="52 Rectángulo">
            <a:extLst>
              <a:ext uri="{FF2B5EF4-FFF2-40B4-BE49-F238E27FC236}">
                <a16:creationId xmlns:a16="http://schemas.microsoft.com/office/drawing/2014/main" id="{5F64C1C3-009E-4D7E-B149-E8210164E19A}"/>
              </a:ext>
            </a:extLst>
          </p:cNvPr>
          <p:cNvSpPr/>
          <p:nvPr/>
        </p:nvSpPr>
        <p:spPr>
          <a:xfrm>
            <a:off x="10678997" y="508778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0" name="49 Grupo">
            <a:extLst>
              <a:ext uri="{FF2B5EF4-FFF2-40B4-BE49-F238E27FC236}">
                <a16:creationId xmlns:a16="http://schemas.microsoft.com/office/drawing/2014/main" id="{7AB771F8-AC65-4479-83E7-5016A865A990}"/>
              </a:ext>
            </a:extLst>
          </p:cNvPr>
          <p:cNvGrpSpPr/>
          <p:nvPr/>
        </p:nvGrpSpPr>
        <p:grpSpPr>
          <a:xfrm>
            <a:off x="9988633" y="5697388"/>
            <a:ext cx="518377" cy="499723"/>
            <a:chOff x="9110260" y="1235518"/>
            <a:chExt cx="720000" cy="720000"/>
          </a:xfrm>
        </p:grpSpPr>
        <p:pic>
          <p:nvPicPr>
            <p:cNvPr id="41" name="Picture 10" descr="C:\Users\mbarbosa\AppData\Local\Microsoft\Windows\Temporary Internet Files\Content.IE5\6761O22N\Yes_check.svg[1].png">
              <a:extLst>
                <a:ext uri="{FF2B5EF4-FFF2-40B4-BE49-F238E27FC236}">
                  <a16:creationId xmlns:a16="http://schemas.microsoft.com/office/drawing/2014/main" id="{6B88E57C-2E9A-4616-83C4-7B353495150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83116" y="1299192"/>
              <a:ext cx="574288" cy="574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51 Rectángulo">
              <a:extLst>
                <a:ext uri="{FF2B5EF4-FFF2-40B4-BE49-F238E27FC236}">
                  <a16:creationId xmlns:a16="http://schemas.microsoft.com/office/drawing/2014/main" id="{AAA8C300-E594-4320-8346-007A06417F2E}"/>
                </a:ext>
              </a:extLst>
            </p:cNvPr>
            <p:cNvSpPr/>
            <p:nvPr/>
          </p:nvSpPr>
          <p:spPr>
            <a:xfrm>
              <a:off x="9110260" y="1235518"/>
              <a:ext cx="720000" cy="720000"/>
            </a:xfrm>
            <a:prstGeom prst="rect">
              <a:avLst/>
            </a:prstGeom>
            <a:noFill/>
            <a:ln w="31750">
              <a:solidFill>
                <a:schemeClr val="accent1">
                  <a:alpha val="93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43" name="52 Rectángulo">
            <a:extLst>
              <a:ext uri="{FF2B5EF4-FFF2-40B4-BE49-F238E27FC236}">
                <a16:creationId xmlns:a16="http://schemas.microsoft.com/office/drawing/2014/main" id="{E1A94B69-A8B4-463F-80B0-F28DAFF9C5F2}"/>
              </a:ext>
            </a:extLst>
          </p:cNvPr>
          <p:cNvSpPr/>
          <p:nvPr/>
        </p:nvSpPr>
        <p:spPr>
          <a:xfrm>
            <a:off x="11283005" y="569738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6" name="3 Flecha arriba">
            <a:extLst>
              <a:ext uri="{FF2B5EF4-FFF2-40B4-BE49-F238E27FC236}">
                <a16:creationId xmlns:a16="http://schemas.microsoft.com/office/drawing/2014/main" id="{0A3D8D68-05FE-46D8-825F-9C2E028D753F}"/>
              </a:ext>
            </a:extLst>
          </p:cNvPr>
          <p:cNvSpPr/>
          <p:nvPr/>
        </p:nvSpPr>
        <p:spPr>
          <a:xfrm>
            <a:off x="11216826" y="3567187"/>
            <a:ext cx="616382" cy="1067713"/>
          </a:xfrm>
          <a:prstGeom prst="upArrow">
            <a:avLst>
              <a:gd name="adj1" fmla="val 32609"/>
              <a:gd name="adj2" fmla="val 5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4" name="Picture 15" descr="C:\Users\mbarbosa\AppData\Local\Microsoft\Windows\Temporary Internet Files\Content.IE5\URWN60LG\pregunta1[1].jpg">
            <a:extLst>
              <a:ext uri="{FF2B5EF4-FFF2-40B4-BE49-F238E27FC236}">
                <a16:creationId xmlns:a16="http://schemas.microsoft.com/office/drawing/2014/main" id="{2FB2B19A-325A-4A89-B922-CCC1C3320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95320" y="5188766"/>
            <a:ext cx="1235119" cy="1235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43 Rectángulo">
            <a:extLst>
              <a:ext uri="{FF2B5EF4-FFF2-40B4-BE49-F238E27FC236}">
                <a16:creationId xmlns:a16="http://schemas.microsoft.com/office/drawing/2014/main" id="{EAB4D5AB-6DBA-46FD-AABE-7598128ED7C4}"/>
              </a:ext>
            </a:extLst>
          </p:cNvPr>
          <p:cNvSpPr/>
          <p:nvPr/>
        </p:nvSpPr>
        <p:spPr>
          <a:xfrm>
            <a:off x="10677136" y="1144858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9" name="43 Rectángulo">
            <a:extLst>
              <a:ext uri="{FF2B5EF4-FFF2-40B4-BE49-F238E27FC236}">
                <a16:creationId xmlns:a16="http://schemas.microsoft.com/office/drawing/2014/main" id="{02E9ECD9-5E34-4FAB-9EA7-D7F3C414DAF3}"/>
              </a:ext>
            </a:extLst>
          </p:cNvPr>
          <p:cNvSpPr/>
          <p:nvPr/>
        </p:nvSpPr>
        <p:spPr>
          <a:xfrm>
            <a:off x="10678996" y="2982315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0" name="43 Rectángulo">
            <a:extLst>
              <a:ext uri="{FF2B5EF4-FFF2-40B4-BE49-F238E27FC236}">
                <a16:creationId xmlns:a16="http://schemas.microsoft.com/office/drawing/2014/main" id="{685B039B-6694-4848-99BF-F505ACCA5769}"/>
              </a:ext>
            </a:extLst>
          </p:cNvPr>
          <p:cNvSpPr/>
          <p:nvPr/>
        </p:nvSpPr>
        <p:spPr>
          <a:xfrm>
            <a:off x="10677937" y="2322412"/>
            <a:ext cx="518377" cy="499723"/>
          </a:xfrm>
          <a:prstGeom prst="rect">
            <a:avLst/>
          </a:prstGeom>
          <a:noFill/>
          <a:ln w="31750">
            <a:solidFill>
              <a:schemeClr val="accent1">
                <a:alpha val="9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5" name="9 Rectángulo redondeado">
            <a:extLst>
              <a:ext uri="{FF2B5EF4-FFF2-40B4-BE49-F238E27FC236}">
                <a16:creationId xmlns:a16="http://schemas.microsoft.com/office/drawing/2014/main" id="{3557D153-51C2-458E-9012-824C9484153A}"/>
              </a:ext>
            </a:extLst>
          </p:cNvPr>
          <p:cNvSpPr/>
          <p:nvPr/>
        </p:nvSpPr>
        <p:spPr>
          <a:xfrm>
            <a:off x="10834280" y="1234752"/>
            <a:ext cx="1269830" cy="2188066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En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caso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de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dudas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que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no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puedan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ser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aclaradas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localmente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,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serán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elevadas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jerarquicamente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o a PTS “Phone Technical Support” hasta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su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</a:t>
            </a:r>
            <a:r>
              <a:rPr kumimoji="0" lang="en-US" sz="1100" b="0" i="0" u="none" strike="noStrike" kern="1200" cap="none" spc="0" normalizeH="0" baseline="0" noProof="0" dirty="0" err="1">
                <a:ln>
                  <a:noFill/>
                </a:ln>
                <a:solidFill>
                  <a:srgbClr val="3218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resolución</a:t>
            </a:r>
            <a:endParaRPr kumimoji="0" lang="es-ES" sz="1100" b="0" i="0" u="none" strike="noStrike" kern="1200" cap="none" spc="0" normalizeH="0" baseline="0" noProof="0" dirty="0">
              <a:ln>
                <a:noFill/>
              </a:ln>
              <a:solidFill>
                <a:srgbClr val="3218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1" name="Título 1">
            <a:extLst>
              <a:ext uri="{FF2B5EF4-FFF2-40B4-BE49-F238E27FC236}">
                <a16:creationId xmlns:a16="http://schemas.microsoft.com/office/drawing/2014/main" id="{6BB6A993-E2A0-43C6-9D31-3C5B5F43E1C2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PREVENCIÓN DE RIESGOS LABORALES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8EE61F00-9933-4EF6-9921-5F591A00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31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2E845A8-60F6-453D-9B89-64AA8F082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003599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29943" y="3169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Procedimientos de trabajo</a:t>
            </a:r>
          </a:p>
        </p:txBody>
      </p:sp>
      <p:sp>
        <p:nvSpPr>
          <p:cNvPr id="2" name="Marcador de contenido 1"/>
          <p:cNvSpPr>
            <a:spLocks noGrp="1"/>
          </p:cNvSpPr>
          <p:nvPr>
            <p:ph idx="1"/>
          </p:nvPr>
        </p:nvSpPr>
        <p:spPr>
          <a:xfrm>
            <a:off x="164922" y="1520101"/>
            <a:ext cx="10515600" cy="917575"/>
          </a:xfrm>
        </p:spPr>
        <p:txBody>
          <a:bodyPr>
            <a:normAutofit/>
          </a:bodyPr>
          <a:lstStyle/>
          <a:p>
            <a:r>
              <a:rPr lang="es-ES" sz="2400" dirty="0"/>
              <a:t>COMANTUR dispone de un </a:t>
            </a:r>
            <a:r>
              <a:rPr lang="es-ES" b="1" dirty="0">
                <a:solidFill>
                  <a:srgbClr val="FFC000"/>
                </a:solidFill>
              </a:rPr>
              <a:t>manual</a:t>
            </a:r>
            <a:r>
              <a:rPr lang="es-ES" sz="2400" dirty="0"/>
              <a:t> y unos </a:t>
            </a:r>
            <a:r>
              <a:rPr lang="es-ES" b="1" dirty="0">
                <a:solidFill>
                  <a:srgbClr val="FFC000"/>
                </a:solidFill>
              </a:rPr>
              <a:t>procedimientos</a:t>
            </a:r>
            <a:r>
              <a:rPr lang="es-ES" sz="2400" dirty="0"/>
              <a:t> de trabajo, en los que se describen las pautas de funcionamiento. </a:t>
            </a:r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96582" y="2468144"/>
            <a:ext cx="3249325" cy="3570245"/>
          </a:xfrm>
          <a:prstGeom prst="rect">
            <a:avLst/>
          </a:prstGeom>
        </p:spPr>
      </p:pic>
      <p:sp>
        <p:nvSpPr>
          <p:cNvPr id="15" name="Marcador de contenido 1"/>
          <p:cNvSpPr txBox="1">
            <a:spLocks/>
          </p:cNvSpPr>
          <p:nvPr/>
        </p:nvSpPr>
        <p:spPr>
          <a:xfrm>
            <a:off x="204633" y="5855720"/>
            <a:ext cx="6874454" cy="917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400" dirty="0"/>
              <a:t>Cada empleado de COMANTUR, S.L deberá </a:t>
            </a:r>
            <a:r>
              <a:rPr lang="es-ES" b="1" dirty="0">
                <a:solidFill>
                  <a:srgbClr val="FFC000"/>
                </a:solidFill>
              </a:rPr>
              <a:t>aplicar</a:t>
            </a:r>
            <a:r>
              <a:rPr lang="es-ES" sz="2400" dirty="0"/>
              <a:t> dichos procedimientos.</a:t>
            </a:r>
          </a:p>
        </p:txBody>
      </p:sp>
      <p:sp>
        <p:nvSpPr>
          <p:cNvPr id="16" name="Rectángulo 15"/>
          <p:cNvSpPr/>
          <p:nvPr/>
        </p:nvSpPr>
        <p:spPr>
          <a:xfrm>
            <a:off x="8249779" y="2382008"/>
            <a:ext cx="3342932" cy="3826040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Rectángulo 2"/>
          <p:cNvSpPr/>
          <p:nvPr/>
        </p:nvSpPr>
        <p:spPr>
          <a:xfrm>
            <a:off x="807501" y="3082812"/>
            <a:ext cx="1054250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Oficina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807500" y="4656927"/>
            <a:ext cx="1054251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Técnicos</a:t>
            </a:r>
          </a:p>
        </p:txBody>
      </p:sp>
      <p:pic>
        <p:nvPicPr>
          <p:cNvPr id="14" name="Picture 2" descr="Resultado de imagen de drive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3686129" y="4632197"/>
            <a:ext cx="897924" cy="8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4 Imagen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82" y="176299"/>
            <a:ext cx="2561099" cy="793674"/>
          </a:xfrm>
          <a:prstGeom prst="rect">
            <a:avLst/>
          </a:prstGeom>
        </p:spPr>
      </p:pic>
      <p:pic>
        <p:nvPicPr>
          <p:cNvPr id="21" name="Picture 2" descr="Resultado de imagen de documento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365" y="4733474"/>
            <a:ext cx="1027465" cy="6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errar llave 6"/>
          <p:cNvSpPr/>
          <p:nvPr/>
        </p:nvSpPr>
        <p:spPr>
          <a:xfrm>
            <a:off x="7469746" y="2670441"/>
            <a:ext cx="463640" cy="2762253"/>
          </a:xfrm>
          <a:prstGeom prst="rightBrace">
            <a:avLst>
              <a:gd name="adj1" fmla="val 52777"/>
              <a:gd name="adj2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5A82262-35B3-4700-8E11-D5792276A338}"/>
              </a:ext>
            </a:extLst>
          </p:cNvPr>
          <p:cNvSpPr txBox="1"/>
          <p:nvPr/>
        </p:nvSpPr>
        <p:spPr>
          <a:xfrm>
            <a:off x="4789737" y="4594565"/>
            <a:ext cx="2512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s-ES" dirty="0"/>
              <a:t>Teléfono Móvil</a:t>
            </a:r>
          </a:p>
          <a:p>
            <a:pPr marL="285750" indent="-285750">
              <a:buFontTx/>
              <a:buChar char="-"/>
            </a:pPr>
            <a:r>
              <a:rPr lang="es-ES" dirty="0"/>
              <a:t>Ordenador</a:t>
            </a: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1844E71-FA75-429E-854F-D6B435B56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32</a:t>
            </a:fld>
            <a:endParaRPr lang="es-ES"/>
          </a:p>
        </p:txBody>
      </p:sp>
      <p:pic>
        <p:nvPicPr>
          <p:cNvPr id="20" name="Picture 2" descr="Resultado de imagen de documentos">
            <a:extLst>
              <a:ext uri="{FF2B5EF4-FFF2-40B4-BE49-F238E27FC236}">
                <a16:creationId xmlns:a16="http://schemas.microsoft.com/office/drawing/2014/main" id="{A4A9F094-8888-498A-B365-8C7ADA910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9942" y="3078466"/>
            <a:ext cx="1027465" cy="699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DB60DA29-8FA9-420B-AF01-26BF4A2B7949}"/>
              </a:ext>
            </a:extLst>
          </p:cNvPr>
          <p:cNvSpPr txBox="1"/>
          <p:nvPr/>
        </p:nvSpPr>
        <p:spPr>
          <a:xfrm>
            <a:off x="2729942" y="2655120"/>
            <a:ext cx="1027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Servidor</a:t>
            </a:r>
          </a:p>
        </p:txBody>
      </p:sp>
      <p:pic>
        <p:nvPicPr>
          <p:cNvPr id="23" name="Imagen 22">
            <a:extLst>
              <a:ext uri="{FF2B5EF4-FFF2-40B4-BE49-F238E27FC236}">
                <a16:creationId xmlns:a16="http://schemas.microsoft.com/office/drawing/2014/main" id="{2E31AFF7-42FA-4FD6-9BB2-BF7E34140D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9084" y="2761724"/>
            <a:ext cx="1590471" cy="1013616"/>
          </a:xfrm>
          <a:prstGeom prst="rect">
            <a:avLst/>
          </a:prstGeom>
        </p:spPr>
      </p:pic>
      <p:sp>
        <p:nvSpPr>
          <p:cNvPr id="25" name="Signo más 24">
            <a:extLst>
              <a:ext uri="{FF2B5EF4-FFF2-40B4-BE49-F238E27FC236}">
                <a16:creationId xmlns:a16="http://schemas.microsoft.com/office/drawing/2014/main" id="{0A4C8A42-6612-4071-8ED6-CCF17A12C21D}"/>
              </a:ext>
            </a:extLst>
          </p:cNvPr>
          <p:cNvSpPr/>
          <p:nvPr/>
        </p:nvSpPr>
        <p:spPr>
          <a:xfrm>
            <a:off x="3868799" y="3013932"/>
            <a:ext cx="753481" cy="684899"/>
          </a:xfrm>
          <a:prstGeom prst="mathPlus">
            <a:avLst/>
          </a:prstGeom>
          <a:ln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400" b="1" dirty="0">
              <a:solidFill>
                <a:srgbClr val="FFC000"/>
              </a:solidFill>
            </a:endParaRPr>
          </a:p>
        </p:txBody>
      </p:sp>
      <p:graphicFrame>
        <p:nvGraphicFramePr>
          <p:cNvPr id="29" name="object 16">
            <a:extLst>
              <a:ext uri="{FF2B5EF4-FFF2-40B4-BE49-F238E27FC236}">
                <a16:creationId xmlns:a16="http://schemas.microsoft.com/office/drawing/2014/main" id="{628F24A1-9223-4F43-B262-28682D6F669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99856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83919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6B5864-0A8C-4104-BAC8-87B7ECC5A3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586" y="1568741"/>
            <a:ext cx="10277213" cy="4938990"/>
          </a:xfrm>
        </p:spPr>
        <p:txBody>
          <a:bodyPr/>
          <a:lstStyle/>
          <a:p>
            <a:endParaRPr lang="es-ES" dirty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r>
              <a:rPr lang="es-ES" dirty="0"/>
              <a:t>Ordenador</a:t>
            </a:r>
          </a:p>
          <a:p>
            <a:endParaRPr lang="es-ES" dirty="0"/>
          </a:p>
          <a:p>
            <a:r>
              <a:rPr lang="es-ES" dirty="0"/>
              <a:t>Teléfono Móvil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endParaRPr lang="es-ES" dirty="0">
              <a:sym typeface="Wingdings" panose="05000000000000000000" pitchFamily="2" charset="2"/>
            </a:endParaRPr>
          </a:p>
          <a:p>
            <a:endParaRPr lang="es-ES" dirty="0"/>
          </a:p>
        </p:txBody>
      </p:sp>
      <p:pic>
        <p:nvPicPr>
          <p:cNvPr id="5" name="4 Imagen">
            <a:extLst>
              <a:ext uri="{FF2B5EF4-FFF2-40B4-BE49-F238E27FC236}">
                <a16:creationId xmlns:a16="http://schemas.microsoft.com/office/drawing/2014/main" id="{7C9C03F5-18FE-4080-AFF5-74E08A7FF79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057" y="153863"/>
            <a:ext cx="2561099" cy="793674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9C24A815-C9AF-4141-9A35-DB4FE726B670}"/>
              </a:ext>
            </a:extLst>
          </p:cNvPr>
          <p:cNvSpPr/>
          <p:nvPr/>
        </p:nvSpPr>
        <p:spPr>
          <a:xfrm>
            <a:off x="1202628" y="1828210"/>
            <a:ext cx="1054251" cy="28008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Técnicos</a:t>
            </a:r>
          </a:p>
        </p:txBody>
      </p:sp>
      <p:pic>
        <p:nvPicPr>
          <p:cNvPr id="7" name="Picture 2" descr="Resultado de imagen de documentos">
            <a:extLst>
              <a:ext uri="{FF2B5EF4-FFF2-40B4-BE49-F238E27FC236}">
                <a16:creationId xmlns:a16="http://schemas.microsoft.com/office/drawing/2014/main" id="{3D1E725B-0FB6-48A1-B92E-42CAC8D2C2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6811" y="1594504"/>
            <a:ext cx="1098407" cy="74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errar llave 7">
            <a:extLst>
              <a:ext uri="{FF2B5EF4-FFF2-40B4-BE49-F238E27FC236}">
                <a16:creationId xmlns:a16="http://schemas.microsoft.com/office/drawing/2014/main" id="{F40AB34C-06C4-4FB7-9ABC-21AA4C5D787C}"/>
              </a:ext>
            </a:extLst>
          </p:cNvPr>
          <p:cNvSpPr/>
          <p:nvPr/>
        </p:nvSpPr>
        <p:spPr>
          <a:xfrm>
            <a:off x="3484974" y="2564932"/>
            <a:ext cx="499796" cy="2971801"/>
          </a:xfrm>
          <a:prstGeom prst="rightBrace">
            <a:avLst>
              <a:gd name="adj1" fmla="val 52777"/>
              <a:gd name="adj2" fmla="val 51744"/>
            </a:avLst>
          </a:prstGeom>
          <a:noFill/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91BBFC7F-0D53-494B-BAAB-F17FFFC815A3}"/>
              </a:ext>
            </a:extLst>
          </p:cNvPr>
          <p:cNvSpPr txBox="1"/>
          <p:nvPr/>
        </p:nvSpPr>
        <p:spPr>
          <a:xfrm>
            <a:off x="5335701" y="2735577"/>
            <a:ext cx="577971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u="sng" dirty="0"/>
              <a:t>Carpeta Drive</a:t>
            </a:r>
            <a:r>
              <a:rPr lang="es-ES" dirty="0"/>
              <a:t>: </a:t>
            </a:r>
            <a:r>
              <a:rPr lang="es-ES" sz="1600" dirty="0"/>
              <a:t>Instrucciones de trabajo, Manuales de Seguridad y Medio Ambiente (parque eólico), Fichas de Seguridad, Manuales equipos de trabajo…</a:t>
            </a:r>
            <a:endParaRPr lang="es-ES" dirty="0"/>
          </a:p>
        </p:txBody>
      </p:sp>
      <p:pic>
        <p:nvPicPr>
          <p:cNvPr id="10" name="Picture 2" descr="Resultado de imagen de drive">
            <a:extLst>
              <a:ext uri="{FF2B5EF4-FFF2-40B4-BE49-F238E27FC236}">
                <a16:creationId xmlns:a16="http://schemas.microsoft.com/office/drawing/2014/main" id="{F8209BD0-87D1-48DA-B601-0135E6AF341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82" r="15496"/>
          <a:stretch/>
        </p:blipFill>
        <p:spPr bwMode="auto">
          <a:xfrm>
            <a:off x="4420998" y="2741101"/>
            <a:ext cx="897924" cy="803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AF80793E-A291-42A4-9186-B7B965C092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8242" y="3686306"/>
            <a:ext cx="600213" cy="571237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D731BA5B-57D4-4CE4-BDDA-97C88F049B1A}"/>
              </a:ext>
            </a:extLst>
          </p:cNvPr>
          <p:cNvSpPr txBox="1"/>
          <p:nvPr/>
        </p:nvSpPr>
        <p:spPr>
          <a:xfrm>
            <a:off x="5376271" y="3773146"/>
            <a:ext cx="5779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i="1" u="sng" dirty="0"/>
              <a:t>Dropbox</a:t>
            </a:r>
            <a:r>
              <a:rPr lang="es-ES" dirty="0"/>
              <a:t>: </a:t>
            </a:r>
            <a:r>
              <a:rPr lang="es-ES" sz="1600" dirty="0"/>
              <a:t>Charlas Tool Box </a:t>
            </a:r>
            <a:r>
              <a:rPr lang="es-ES" sz="1600" dirty="0" err="1"/>
              <a:t>Talk</a:t>
            </a:r>
            <a:r>
              <a:rPr lang="es-ES" sz="1600" dirty="0"/>
              <a:t> </a:t>
            </a:r>
            <a:endParaRPr lang="es-ES" dirty="0"/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C76CCCF1-7A0E-43E3-A969-74FD232CD9FA}"/>
              </a:ext>
            </a:extLst>
          </p:cNvPr>
          <p:cNvSpPr txBox="1">
            <a:spLocks/>
          </p:cNvSpPr>
          <p:nvPr/>
        </p:nvSpPr>
        <p:spPr>
          <a:xfrm>
            <a:off x="2729943" y="31693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32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Procedimientos de trabajo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35384E-73EF-46ED-90F4-3105A5AD6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B41DA6-C59A-41FE-8440-8324D17700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5" name="object 16">
            <a:extLst>
              <a:ext uri="{FF2B5EF4-FFF2-40B4-BE49-F238E27FC236}">
                <a16:creationId xmlns:a16="http://schemas.microsoft.com/office/drawing/2014/main" id="{34D58E20-BA8E-46C7-8495-6CEDDE332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499856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703105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4 Imagen">
            <a:extLst>
              <a:ext uri="{FF2B5EF4-FFF2-40B4-BE49-F238E27FC236}">
                <a16:creationId xmlns:a16="http://schemas.microsoft.com/office/drawing/2014/main" id="{E442FF90-58B6-4CC0-BFD8-47245E3BE1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102E1F2-F8FF-4483-8CDA-FD2662AD1D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436" y="1535339"/>
            <a:ext cx="11693237" cy="546686"/>
          </a:xfrm>
          <a:solidFill>
            <a:srgbClr val="0000CC"/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>
                <a:solidFill>
                  <a:srgbClr val="DEB400"/>
                </a:solidFill>
              </a:rPr>
              <a:t>Cuestiones importantes finales:</a:t>
            </a:r>
            <a:endParaRPr lang="es-ES" dirty="0"/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A24D0278-41D9-4155-A636-D558437E1872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ASPECTOS IMPORTANTES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6556D05-AA2B-4418-968D-2EAFB98020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7" y="2281350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3A85D62-DC53-4130-A824-695C04AD5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3289549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91C46BF-5473-4D3F-85DD-B708E0BBE0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4311504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9F113DDF-5C75-4AB2-9C69-DB5501E81EEA}"/>
              </a:ext>
            </a:extLst>
          </p:cNvPr>
          <p:cNvSpPr txBox="1">
            <a:spLocks/>
          </p:cNvSpPr>
          <p:nvPr/>
        </p:nvSpPr>
        <p:spPr>
          <a:xfrm>
            <a:off x="538552" y="1804575"/>
            <a:ext cx="262549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es-ES" dirty="0"/>
          </a:p>
        </p:txBody>
      </p:sp>
      <p:sp>
        <p:nvSpPr>
          <p:cNvPr id="12" name="Marcador de contenido 2">
            <a:extLst>
              <a:ext uri="{FF2B5EF4-FFF2-40B4-BE49-F238E27FC236}">
                <a16:creationId xmlns:a16="http://schemas.microsoft.com/office/drawing/2014/main" id="{0700724C-851D-40A4-B2A5-1285647DC3FD}"/>
              </a:ext>
            </a:extLst>
          </p:cNvPr>
          <p:cNvSpPr txBox="1">
            <a:spLocks/>
          </p:cNvSpPr>
          <p:nvPr/>
        </p:nvSpPr>
        <p:spPr>
          <a:xfrm>
            <a:off x="2106037" y="3461445"/>
            <a:ext cx="8313089" cy="654797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sz="3600" b="1" dirty="0">
                <a:solidFill>
                  <a:srgbClr val="DEB400"/>
                </a:solidFill>
              </a:rPr>
              <a:t>Charlas TBT</a:t>
            </a:r>
            <a:r>
              <a:rPr lang="es-ES" dirty="0">
                <a:sym typeface="Wingdings" panose="05000000000000000000" pitchFamily="2" charset="2"/>
              </a:rPr>
              <a:t> requisito obligatorio del que se hace seguimiento</a:t>
            </a:r>
            <a:endParaRPr lang="es-ES" dirty="0"/>
          </a:p>
        </p:txBody>
      </p:sp>
      <p:sp>
        <p:nvSpPr>
          <p:cNvPr id="13" name="Marcador de contenido 2">
            <a:extLst>
              <a:ext uri="{FF2B5EF4-FFF2-40B4-BE49-F238E27FC236}">
                <a16:creationId xmlns:a16="http://schemas.microsoft.com/office/drawing/2014/main" id="{34689030-22C3-417B-9947-4178EF49FECF}"/>
              </a:ext>
            </a:extLst>
          </p:cNvPr>
          <p:cNvSpPr txBox="1">
            <a:spLocks/>
          </p:cNvSpPr>
          <p:nvPr/>
        </p:nvSpPr>
        <p:spPr>
          <a:xfrm>
            <a:off x="2149381" y="4437339"/>
            <a:ext cx="7957423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Comunicados </a:t>
            </a:r>
            <a:r>
              <a:rPr lang="es-ES" b="1" dirty="0" err="1">
                <a:solidFill>
                  <a:srgbClr val="DEB400"/>
                </a:solidFill>
              </a:rPr>
              <a:t>Near</a:t>
            </a:r>
            <a:r>
              <a:rPr lang="es-ES" b="1" dirty="0">
                <a:solidFill>
                  <a:srgbClr val="DEB400"/>
                </a:solidFill>
              </a:rPr>
              <a:t> Miss/Casi Accidente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6E575DD-C463-49B7-86F0-0962BE9E8B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8516" y="5334376"/>
            <a:ext cx="879301" cy="874969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  <p:sp>
        <p:nvSpPr>
          <p:cNvPr id="15" name="Marcador de contenido 2">
            <a:extLst>
              <a:ext uri="{FF2B5EF4-FFF2-40B4-BE49-F238E27FC236}">
                <a16:creationId xmlns:a16="http://schemas.microsoft.com/office/drawing/2014/main" id="{376DF493-1C7F-49D7-B515-5BFA28105BA4}"/>
              </a:ext>
            </a:extLst>
          </p:cNvPr>
          <p:cNvSpPr txBox="1">
            <a:spLocks/>
          </p:cNvSpPr>
          <p:nvPr/>
        </p:nvSpPr>
        <p:spPr>
          <a:xfrm>
            <a:off x="2149380" y="5473184"/>
            <a:ext cx="7957423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Drive</a:t>
            </a:r>
            <a:r>
              <a:rPr lang="es-ES" sz="2400" dirty="0">
                <a:sym typeface="Wingdings" panose="05000000000000000000" pitchFamily="2" charset="2"/>
              </a:rPr>
              <a:t></a:t>
            </a:r>
            <a:r>
              <a:rPr lang="es-ES" b="1" dirty="0">
                <a:solidFill>
                  <a:srgbClr val="DEB400"/>
                </a:solidFill>
                <a:sym typeface="Wingdings" panose="05000000000000000000" pitchFamily="2" charset="2"/>
              </a:rPr>
              <a:t> </a:t>
            </a:r>
            <a:r>
              <a:rPr lang="es-ES" dirty="0">
                <a:sym typeface="Wingdings" panose="05000000000000000000" pitchFamily="2" charset="2"/>
              </a:rPr>
              <a:t>Documentación Importante/Procedimientos</a:t>
            </a:r>
            <a:endParaRPr lang="es-E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957CF49-F7D8-4BEF-890D-162758EAE0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78911" y="2380864"/>
            <a:ext cx="955949" cy="77545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954AD7A3-ED10-4530-8D41-656B32220F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4971" y="3057659"/>
            <a:ext cx="928512" cy="807571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968DAC93-0B3F-47DA-903A-62D355D094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82200" y="5434132"/>
            <a:ext cx="863935" cy="954876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29463938-CD32-4DCD-A952-9C6C7C8B4C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86034" y="4124566"/>
            <a:ext cx="1713665" cy="1232380"/>
          </a:xfrm>
          <a:prstGeom prst="rect">
            <a:avLst/>
          </a:prstGeom>
        </p:spPr>
      </p:pic>
      <p:sp>
        <p:nvSpPr>
          <p:cNvPr id="19" name="Marcador de contenido 2">
            <a:extLst>
              <a:ext uri="{FF2B5EF4-FFF2-40B4-BE49-F238E27FC236}">
                <a16:creationId xmlns:a16="http://schemas.microsoft.com/office/drawing/2014/main" id="{CD3B8977-349A-430D-8602-934BA664ED6C}"/>
              </a:ext>
            </a:extLst>
          </p:cNvPr>
          <p:cNvSpPr txBox="1">
            <a:spLocks/>
          </p:cNvSpPr>
          <p:nvPr/>
        </p:nvSpPr>
        <p:spPr>
          <a:xfrm>
            <a:off x="2149380" y="2602258"/>
            <a:ext cx="7239297" cy="654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ES" b="1" dirty="0">
                <a:solidFill>
                  <a:srgbClr val="DEB400"/>
                </a:solidFill>
              </a:rPr>
              <a:t>Formación Online Comantur</a:t>
            </a:r>
            <a:endParaRPr lang="es-ES" dirty="0"/>
          </a:p>
        </p:txBody>
      </p:sp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id="{A2CB8498-58DD-4B88-9CF8-535F6E801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34</a:t>
            </a:fld>
            <a:endParaRPr lang="es-ES"/>
          </a:p>
        </p:txBody>
      </p:sp>
      <p:sp>
        <p:nvSpPr>
          <p:cNvPr id="20" name="Marcador de pie de página 19">
            <a:extLst>
              <a:ext uri="{FF2B5EF4-FFF2-40B4-BE49-F238E27FC236}">
                <a16:creationId xmlns:a16="http://schemas.microsoft.com/office/drawing/2014/main" id="{F6E3C992-56F2-49ED-9321-E904655B4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21" name="object 16">
            <a:extLst>
              <a:ext uri="{FF2B5EF4-FFF2-40B4-BE49-F238E27FC236}">
                <a16:creationId xmlns:a16="http://schemas.microsoft.com/office/drawing/2014/main" id="{78A6CDE9-7339-4D39-B7A9-CD5E0F04603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324674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71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676525" y="19526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1788498" y="1481439"/>
            <a:ext cx="9627578" cy="1282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5-2-4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“Comunicado a los trabajadores de la aprobación y del contenido del Plan de Prevención de la Empresa”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Rectángulo 10"/>
          <p:cNvSpPr/>
          <p:nvPr/>
        </p:nvSpPr>
        <p:spPr>
          <a:xfrm>
            <a:off x="1788498" y="2380555"/>
            <a:ext cx="9305192" cy="1282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5-2-3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“Comunicado de las funciones correspondientes a los trabajadores”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0D67C615-8675-497D-9466-428CA07A6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35</a:t>
            </a:fld>
            <a:endParaRPr lang="es-ES"/>
          </a:p>
        </p:txBody>
      </p:sp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F2699FE8-9BEB-44C4-8BC0-8D73E74049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83497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solidFill>
                            <a:schemeClr val="bg1"/>
                          </a:solidFill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bg1"/>
                          </a:solidFill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solidFill>
                            <a:schemeClr val="tx1"/>
                          </a:solidFill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1" name="Rectángulo 20">
            <a:extLst>
              <a:ext uri="{FF2B5EF4-FFF2-40B4-BE49-F238E27FC236}">
                <a16:creationId xmlns:a16="http://schemas.microsoft.com/office/drawing/2014/main" id="{F2F22FC6-BA6A-4C97-92F2-296EA0D2B980}"/>
              </a:ext>
            </a:extLst>
          </p:cNvPr>
          <p:cNvSpPr/>
          <p:nvPr/>
        </p:nvSpPr>
        <p:spPr>
          <a:xfrm>
            <a:off x="1788498" y="3287711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Contrato de confidencialidad</a:t>
            </a:r>
            <a:r>
              <a:rPr kumimoji="0" lang="es-ES_tradnl" sz="1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57F7B451-1BE8-4F46-951F-92F6664B2556}"/>
              </a:ext>
            </a:extLst>
          </p:cNvPr>
          <p:cNvSpPr/>
          <p:nvPr/>
        </p:nvSpPr>
        <p:spPr>
          <a:xfrm>
            <a:off x="1788498" y="3840445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Comunicación</a:t>
            </a:r>
            <a:r>
              <a:rPr kumimoji="0" lang="es-ES_tradnl" sz="1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Uso de sistemas de Geolocalización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25" name="Picture 4" descr="Resultado de imagen de documentos">
            <a:extLst>
              <a:ext uri="{FF2B5EF4-FFF2-40B4-BE49-F238E27FC236}">
                <a16:creationId xmlns:a16="http://schemas.microsoft.com/office/drawing/2014/main" id="{73732BB3-F21A-4503-9786-61ABB2C5F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23061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5BE7F660-F2BE-4D05-83E0-978A5D4E73EE}"/>
              </a:ext>
            </a:extLst>
          </p:cNvPr>
          <p:cNvSpPr/>
          <p:nvPr/>
        </p:nvSpPr>
        <p:spPr>
          <a:xfrm>
            <a:off x="1788498" y="5854186"/>
            <a:ext cx="9627578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>
              <a:lnSpc>
                <a:spcPct val="150000"/>
              </a:lnSpc>
              <a:buFont typeface="Wingdings" panose="05000000000000000000" pitchFamily="2" charset="2"/>
              <a:buChar char="ü"/>
              <a:defRPr/>
            </a:pPr>
            <a:r>
              <a:rPr kumimoji="0" lang="es-ES_tradnl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Formato 5-2-4 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s-ES" b="1" i="1" dirty="0">
                <a:solidFill>
                  <a:srgbClr val="FFC000"/>
                </a:solidFill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IC 6-1-1 (ES) Entrega Documentación Plan Acogida</a:t>
            </a:r>
            <a:r>
              <a:rPr kumimoji="0" lang="es-ES_tradnl" sz="1800" b="1" i="1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C85AD1EC-47C9-4C03-9CA2-158FF5AE73E9}"/>
              </a:ext>
            </a:extLst>
          </p:cNvPr>
          <p:cNvSpPr/>
          <p:nvPr/>
        </p:nvSpPr>
        <p:spPr>
          <a:xfrm>
            <a:off x="1788498" y="4496154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Autorización uso de firma para documentos previos</a:t>
            </a:r>
            <a:r>
              <a:rPr kumimoji="0" lang="es-ES_tradnl" sz="1800" i="1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entrada en parque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4068D0F0-A895-4254-96F7-D29728502DE9}"/>
              </a:ext>
            </a:extLst>
          </p:cNvPr>
          <p:cNvSpPr/>
          <p:nvPr/>
        </p:nvSpPr>
        <p:spPr>
          <a:xfrm>
            <a:off x="1788498" y="5163259"/>
            <a:ext cx="9305192" cy="8672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_tradnl" sz="1800" i="1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Autorización uso de equipos</a:t>
            </a:r>
            <a:endParaRPr kumimoji="0" lang="es-ES_tradnl" sz="18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Verdana" panose="020B060403050404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_tradn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30" name="Picture 4" descr="Resultado de imagen de documentos">
            <a:extLst>
              <a:ext uri="{FF2B5EF4-FFF2-40B4-BE49-F238E27FC236}">
                <a16:creationId xmlns:a16="http://schemas.microsoft.com/office/drawing/2014/main" id="{6D929698-9DE3-460F-8D48-547055E004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1" y="1756403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4" descr="Resultado de imagen de documentos">
            <a:extLst>
              <a:ext uri="{FF2B5EF4-FFF2-40B4-BE49-F238E27FC236}">
                <a16:creationId xmlns:a16="http://schemas.microsoft.com/office/drawing/2014/main" id="{36A212FB-4BC6-4979-8E79-CBB0091F68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337415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Resultado de imagen de documentos">
            <a:extLst>
              <a:ext uri="{FF2B5EF4-FFF2-40B4-BE49-F238E27FC236}">
                <a16:creationId xmlns:a16="http://schemas.microsoft.com/office/drawing/2014/main" id="{2B41692B-98CD-4A41-81DA-E46FE00E1F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887387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Resultado de imagen de documentos">
            <a:extLst>
              <a:ext uri="{FF2B5EF4-FFF2-40B4-BE49-F238E27FC236}">
                <a16:creationId xmlns:a16="http://schemas.microsoft.com/office/drawing/2014/main" id="{DE76289C-14B9-4FD2-91B9-3442C233FF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37354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Resultado de imagen de documentos">
            <a:extLst>
              <a:ext uri="{FF2B5EF4-FFF2-40B4-BE49-F238E27FC236}">
                <a16:creationId xmlns:a16="http://schemas.microsoft.com/office/drawing/2014/main" id="{40B185CE-0EBD-4317-BE67-F63BD267F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209258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4" descr="Resultado de imagen de documentos">
            <a:extLst>
              <a:ext uri="{FF2B5EF4-FFF2-40B4-BE49-F238E27FC236}">
                <a16:creationId xmlns:a16="http://schemas.microsoft.com/office/drawing/2014/main" id="{3D040EDA-2ABA-4D0A-A90E-A30B08F5F1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895386"/>
            <a:ext cx="627911" cy="392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Título 1">
            <a:extLst>
              <a:ext uri="{FF2B5EF4-FFF2-40B4-BE49-F238E27FC236}">
                <a16:creationId xmlns:a16="http://schemas.microsoft.com/office/drawing/2014/main" id="{CE7C0D87-8A9C-4B80-AFCA-882DCC605D49}"/>
              </a:ext>
            </a:extLst>
          </p:cNvPr>
          <p:cNvSpPr txBox="1">
            <a:spLocks/>
          </p:cNvSpPr>
          <p:nvPr/>
        </p:nvSpPr>
        <p:spPr>
          <a:xfrm>
            <a:off x="2368879" y="35261"/>
            <a:ext cx="9144000" cy="972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ES" sz="28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DOCUMENTACIÓN A FIRMAR</a:t>
            </a:r>
          </a:p>
        </p:txBody>
      </p:sp>
      <p:pic>
        <p:nvPicPr>
          <p:cNvPr id="37" name="4 Imagen">
            <a:extLst>
              <a:ext uri="{FF2B5EF4-FFF2-40B4-BE49-F238E27FC236}">
                <a16:creationId xmlns:a16="http://schemas.microsoft.com/office/drawing/2014/main" id="{F4DE77F6-CDD8-4CCF-902C-B209E4CF61A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152" y="223697"/>
            <a:ext cx="2561099" cy="793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5193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830" y="5278711"/>
            <a:ext cx="3341013" cy="103536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0"/>
            <a:ext cx="12192000" cy="223894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0" y="6646985"/>
            <a:ext cx="12192000" cy="22389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7988458" y="223894"/>
            <a:ext cx="4203541" cy="6423091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712" y="822725"/>
            <a:ext cx="6191056" cy="4106734"/>
          </a:xfrm>
          <a:prstGeom prst="rect">
            <a:avLst/>
          </a:prstGeom>
          <a:ln w="19050">
            <a:solidFill>
              <a:srgbClr val="FFC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</p:pic>
      <p:sp>
        <p:nvSpPr>
          <p:cNvPr id="7" name="Título 1"/>
          <p:cNvSpPr>
            <a:spLocks noGrp="1"/>
          </p:cNvSpPr>
          <p:nvPr>
            <p:ph type="ctrTitle"/>
          </p:nvPr>
        </p:nvSpPr>
        <p:spPr>
          <a:xfrm>
            <a:off x="-38221" y="1650785"/>
            <a:ext cx="5526855" cy="945111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/>
            <a:r>
              <a:rPr lang="es-ES_tradnl" b="1" dirty="0">
                <a:latin typeface="Calibri" charset="0"/>
                <a:ea typeface="Calibri" charset="0"/>
                <a:cs typeface="Calibri" charset="0"/>
              </a:rPr>
              <a:t>Gracias por su atención</a:t>
            </a:r>
            <a:endParaRPr lang="es-ES_tradnl" sz="4800" b="1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10524985" y="6161100"/>
            <a:ext cx="1924968" cy="6325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_tradnl" sz="1600" dirty="0">
                <a:latin typeface="Calibri" charset="0"/>
                <a:ea typeface="Calibri" charset="0"/>
                <a:cs typeface="Calibri" charset="0"/>
              </a:rPr>
              <a:t>Abril 2023</a:t>
            </a:r>
            <a:br>
              <a:rPr lang="es-ES_tradnl" sz="1100" dirty="0">
                <a:solidFill>
                  <a:schemeClr val="bg2">
                    <a:lumMod val="50000"/>
                  </a:schemeClr>
                </a:solidFill>
                <a:latin typeface="Calibri" charset="0"/>
                <a:ea typeface="Calibri" charset="0"/>
                <a:cs typeface="Calibri" charset="0"/>
              </a:rPr>
            </a:br>
            <a:endParaRPr lang="es-ES_tradnl" sz="1100" dirty="0">
              <a:solidFill>
                <a:schemeClr val="bg2">
                  <a:lumMod val="50000"/>
                </a:schemeClr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11" name="Marcador de número de diapositiva 10">
            <a:extLst>
              <a:ext uri="{FF2B5EF4-FFF2-40B4-BE49-F238E27FC236}">
                <a16:creationId xmlns:a16="http://schemas.microsoft.com/office/drawing/2014/main" id="{63A2EE50-8AF2-4EC0-AF3C-742042F7E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36</a:t>
            </a:fld>
            <a:endParaRPr lang="es-ES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622C14ED-6EC1-433B-9080-41A89E289B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2423" y="2595896"/>
            <a:ext cx="2086708" cy="254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9897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866109" y="131791"/>
            <a:ext cx="9144000" cy="79367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4000" b="1" dirty="0">
                <a:solidFill>
                  <a:srgbClr val="FFC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Calidad</a:t>
            </a:r>
          </a:p>
        </p:txBody>
      </p:sp>
      <p:pic>
        <p:nvPicPr>
          <p:cNvPr id="4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sp>
        <p:nvSpPr>
          <p:cNvPr id="7" name="CuadroTexto 6"/>
          <p:cNvSpPr txBox="1"/>
          <p:nvPr/>
        </p:nvSpPr>
        <p:spPr>
          <a:xfrm>
            <a:off x="463117" y="1608767"/>
            <a:ext cx="105128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Compromiso de mantener un  </a:t>
            </a:r>
            <a:r>
              <a:rPr kumimoji="0" lang="es-ES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Sistema de Gestión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Rounded MT Bold" panose="020F070403050403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s-E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conforme a las normas:</a:t>
            </a:r>
          </a:p>
        </p:txBody>
      </p:sp>
      <p:graphicFrame>
        <p:nvGraphicFramePr>
          <p:cNvPr id="17" name="object 16">
            <a:extLst>
              <a:ext uri="{FF2B5EF4-FFF2-40B4-BE49-F238E27FC236}">
                <a16:creationId xmlns:a16="http://schemas.microsoft.com/office/drawing/2014/main" id="{0D6D32B3-2A23-4972-9D94-61F24572173A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ACCE69-514A-4D66-90BA-DC0701003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832B47C-407E-4F37-A3DF-0E947692B8CD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A82488-6A9C-467A-B490-CF0DEF5F5C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44" y="5367643"/>
            <a:ext cx="3666837" cy="1353832"/>
          </a:xfrm>
          <a:prstGeom prst="rect">
            <a:avLst/>
          </a:prstGeom>
        </p:spPr>
      </p:pic>
      <p:graphicFrame>
        <p:nvGraphicFramePr>
          <p:cNvPr id="20" name="object 16">
            <a:extLst>
              <a:ext uri="{FF2B5EF4-FFF2-40B4-BE49-F238E27FC236}">
                <a16:creationId xmlns:a16="http://schemas.microsoft.com/office/drawing/2014/main" id="{44915EDD-F7CE-41FD-B82C-D114F30589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7739097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81A1F1D3-9B20-4F46-9B9B-1062B24118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10320270"/>
              </p:ext>
            </p:extLst>
          </p:nvPr>
        </p:nvGraphicFramePr>
        <p:xfrm>
          <a:off x="1083756" y="2022763"/>
          <a:ext cx="6603208" cy="48352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6152" name="Picture 8" descr="Casco - Iconos gratis de seguridad">
            <a:extLst>
              <a:ext uri="{FF2B5EF4-FFF2-40B4-BE49-F238E27FC236}">
                <a16:creationId xmlns:a16="http://schemas.microsoft.com/office/drawing/2014/main" id="{BE4289B1-B96B-41EF-8F0F-2B08AC9263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1295" y="3837014"/>
            <a:ext cx="889000" cy="88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Gráfico 23" descr="Marca de verificación con relleno sólido">
            <a:extLst>
              <a:ext uri="{FF2B5EF4-FFF2-40B4-BE49-F238E27FC236}">
                <a16:creationId xmlns:a16="http://schemas.microsoft.com/office/drawing/2014/main" id="{254BA7C3-95C5-4004-9835-A7252A7F588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4984302" y="3700666"/>
            <a:ext cx="794327" cy="794327"/>
          </a:xfrm>
          <a:prstGeom prst="rect">
            <a:avLst/>
          </a:prstGeom>
        </p:spPr>
      </p:pic>
      <p:pic>
        <p:nvPicPr>
          <p:cNvPr id="28" name="Gráfico 27" descr="Mano abierta con planta con relleno sólido">
            <a:extLst>
              <a:ext uri="{FF2B5EF4-FFF2-40B4-BE49-F238E27FC236}">
                <a16:creationId xmlns:a16="http://schemas.microsoft.com/office/drawing/2014/main" id="{D1566D31-5118-4CAD-9382-B9157092EC6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928160" y="5587359"/>
            <a:ext cx="914400" cy="914400"/>
          </a:xfrm>
          <a:prstGeom prst="rect">
            <a:avLst/>
          </a:prstGeom>
        </p:spPr>
      </p:pic>
      <p:pic>
        <p:nvPicPr>
          <p:cNvPr id="30" name="Gráfico 29" descr="Cinta con relleno sólido">
            <a:extLst>
              <a:ext uri="{FF2B5EF4-FFF2-40B4-BE49-F238E27FC236}">
                <a16:creationId xmlns:a16="http://schemas.microsoft.com/office/drawing/2014/main" id="{AA383780-D001-4859-A5ED-2E0EB9069C7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767455" y="145697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6038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F76CB44-A8FA-4573-9F67-A67F6990148E}"/>
              </a:ext>
            </a:extLst>
          </p:cNvPr>
          <p:cNvSpPr txBox="1">
            <a:spLocks/>
          </p:cNvSpPr>
          <p:nvPr/>
        </p:nvSpPr>
        <p:spPr>
          <a:xfrm>
            <a:off x="2866109" y="131790"/>
            <a:ext cx="9144000" cy="758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8" name="4 Imagen">
            <a:extLst>
              <a:ext uri="{FF2B5EF4-FFF2-40B4-BE49-F238E27FC236}">
                <a16:creationId xmlns:a16="http://schemas.microsoft.com/office/drawing/2014/main" id="{D1BDAACD-3433-4F37-B596-ACA035DA0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78C6DB37-31CF-46A0-8843-88712F9AE2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7553" y="2226174"/>
            <a:ext cx="5979557" cy="258071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60F98C1B-5CBC-4E22-BA35-0D2018A7B952}"/>
              </a:ext>
            </a:extLst>
          </p:cNvPr>
          <p:cNvSpPr txBox="1"/>
          <p:nvPr/>
        </p:nvSpPr>
        <p:spPr>
          <a:xfrm>
            <a:off x="5127553" y="1807794"/>
            <a:ext cx="29697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i="1" dirty="0"/>
              <a:t>Disponible en la pagina web: </a:t>
            </a:r>
            <a:r>
              <a:rPr lang="es-ES" sz="1200" dirty="0">
                <a:hlinkClick r:id="rId4"/>
              </a:rPr>
              <a:t>https://comantur.com/</a:t>
            </a:r>
            <a:r>
              <a:rPr lang="es-ES" sz="1200" i="1" dirty="0"/>
              <a:t> </a:t>
            </a:r>
          </a:p>
        </p:txBody>
      </p:sp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30965D-4516-4A60-AA0F-C778BAB6E24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2593316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F94460-69AC-4C93-B00B-AC1E15D2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3BC01B-607F-42AA-BB48-A93DE9521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D6166550-01A1-4252-8F63-1A6627867A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356778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9" name="Imagen 8">
            <a:extLst>
              <a:ext uri="{FF2B5EF4-FFF2-40B4-BE49-F238E27FC236}">
                <a16:creationId xmlns:a16="http://schemas.microsoft.com/office/drawing/2014/main" id="{350021A4-3415-4851-A596-56393848A8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1369" y="1385511"/>
            <a:ext cx="4074870" cy="5488863"/>
          </a:xfrm>
          <a:prstGeom prst="rect">
            <a:avLst/>
          </a:prstGeom>
        </p:spPr>
      </p:pic>
      <p:pic>
        <p:nvPicPr>
          <p:cNvPr id="16" name="Gráfico 15" descr="Objetivo con relleno sólido">
            <a:extLst>
              <a:ext uri="{FF2B5EF4-FFF2-40B4-BE49-F238E27FC236}">
                <a16:creationId xmlns:a16="http://schemas.microsoft.com/office/drawing/2014/main" id="{5CEBCC47-D761-4226-8452-00D712CD37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30055" y="1502170"/>
            <a:ext cx="570345" cy="570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3829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1">
            <a:extLst>
              <a:ext uri="{FF2B5EF4-FFF2-40B4-BE49-F238E27FC236}">
                <a16:creationId xmlns:a16="http://schemas.microsoft.com/office/drawing/2014/main" id="{3F76CB44-A8FA-4573-9F67-A67F6990148E}"/>
              </a:ext>
            </a:extLst>
          </p:cNvPr>
          <p:cNvSpPr txBox="1">
            <a:spLocks/>
          </p:cNvSpPr>
          <p:nvPr/>
        </p:nvSpPr>
        <p:spPr>
          <a:xfrm>
            <a:off x="2866109" y="131790"/>
            <a:ext cx="9144000" cy="758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8" name="4 Imagen">
            <a:extLst>
              <a:ext uri="{FF2B5EF4-FFF2-40B4-BE49-F238E27FC236}">
                <a16:creationId xmlns:a16="http://schemas.microsoft.com/office/drawing/2014/main" id="{D1BDAACD-3433-4F37-B596-ACA035DA07E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30965D-4516-4A60-AA0F-C778BAB6E24A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6" name="Título 5">
            <a:extLst>
              <a:ext uri="{FF2B5EF4-FFF2-40B4-BE49-F238E27FC236}">
                <a16:creationId xmlns:a16="http://schemas.microsoft.com/office/drawing/2014/main" id="{35BD8B33-A8B1-4430-9BA1-781BE3B84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7199" y="1554593"/>
            <a:ext cx="9626599" cy="936459"/>
          </a:xfrm>
        </p:spPr>
        <p:txBody>
          <a:bodyPr>
            <a:normAutofit/>
          </a:bodyPr>
          <a:lstStyle/>
          <a:p>
            <a:r>
              <a:rPr lang="es-ES" sz="3200" b="1" u="sng" dirty="0">
                <a:latin typeface="Arial" panose="020B0604020202020204" pitchFamily="34" charset="0"/>
                <a:cs typeface="Arial" panose="020B0604020202020204" pitchFamily="34" charset="0"/>
              </a:rPr>
              <a:t>OBJETIVOS</a:t>
            </a:r>
          </a:p>
        </p:txBody>
      </p:sp>
      <p:sp>
        <p:nvSpPr>
          <p:cNvPr id="10" name="Marcador de contenido 9">
            <a:extLst>
              <a:ext uri="{FF2B5EF4-FFF2-40B4-BE49-F238E27FC236}">
                <a16:creationId xmlns:a16="http://schemas.microsoft.com/office/drawing/2014/main" id="{88127441-CF79-4328-8D65-2C5A1E5087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580746"/>
            <a:ext cx="10862733" cy="3596217"/>
          </a:xfrm>
        </p:spPr>
        <p:txBody>
          <a:bodyPr>
            <a:normAutofit fontScale="92500" lnSpcReduction="10000"/>
          </a:bodyPr>
          <a:lstStyle/>
          <a:p>
            <a:pPr marL="0" marR="3810" indent="0" algn="just">
              <a:spcBef>
                <a:spcPts val="200"/>
              </a:spcBef>
              <a:spcAft>
                <a:spcPts val="200"/>
              </a:spcAft>
              <a:buNone/>
              <a:tabLst>
                <a:tab pos="323850" algn="l"/>
              </a:tabLst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Calidad - ISO 9001:2015</a:t>
            </a: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br>
              <a:rPr lang="es-E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1: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LIDERAR EL DESPLIEGUE DEL PLAN DE TRATAMIENTO DE RIESGOS Y OPORTUNIDADES (Alcanzar el 33% de AA cerradas. Planificar / lanzar el 100% de las AA)</a:t>
            </a: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2: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INCREMENTAR EN 5% LAS CERTIFICACIONES RESPECTO AL EJERCICIO DE 2023.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Medio Ambiente - ISO 14001:2015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 algn="just">
              <a:lnSpc>
                <a:spcPct val="12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3: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LLEVAR A CABO EL PLAN DE MEJORA DE CONTROL DE RESIDUOS</a:t>
            </a:r>
            <a:endParaRPr lang="es-ES" sz="1200" b="1" dirty="0">
              <a:solidFill>
                <a:srgbClr val="C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22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Prevención de Riesgos Laborales - ISO 45001:2018</a:t>
            </a:r>
          </a:p>
          <a:p>
            <a:pPr marL="0" indent="0" algn="just">
              <a:spcBef>
                <a:spcPts val="200"/>
              </a:spcBef>
              <a:spcAft>
                <a:spcPts val="200"/>
              </a:spcAft>
              <a:buNone/>
            </a:pPr>
            <a:endParaRPr lang="es-ES" sz="22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457200" lvl="1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s-ES" sz="12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4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EJECUTAR EL 67% DE LAS ACCIONES DE LA PAAP DE CARÁCTER II, Y REFORZAR LAS ACCIONES DE LA PAAP DE CARÁCTER IV.</a:t>
            </a:r>
          </a:p>
          <a:p>
            <a:pPr marL="457200" lvl="1" indent="0" algn="just">
              <a:spcBef>
                <a:spcPts val="200"/>
              </a:spcBef>
              <a:spcAft>
                <a:spcPts val="200"/>
              </a:spcAft>
              <a:buNone/>
            </a:pP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OBJETIVO </a:t>
            </a:r>
            <a:r>
              <a:rPr lang="es-ES" sz="1200" b="1" dirty="0" err="1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Nº</a:t>
            </a:r>
            <a:r>
              <a:rPr lang="es-ES" sz="1200" b="1" dirty="0">
                <a:solidFill>
                  <a:srgbClr val="C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5: </a:t>
            </a:r>
            <a:r>
              <a:rPr lang="es-ES" sz="1200" b="1" dirty="0">
                <a:solidFill>
                  <a:srgbClr val="4472C4"/>
                </a:solidFill>
                <a:latin typeface="Arial" panose="020B0604020202020204" pitchFamily="34" charset="0"/>
              </a:rPr>
              <a:t>REDUCCIÓN DEL ÍNDICE DE INCIDENCIA EN UN 10%</a:t>
            </a:r>
          </a:p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48F94460-69AC-4C93-B00B-AC1E15D2A5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6</a:t>
            </a:fld>
            <a:endParaRPr lang="es-ES"/>
          </a:p>
        </p:txBody>
      </p:sp>
      <p:graphicFrame>
        <p:nvGraphicFramePr>
          <p:cNvPr id="11" name="object 16">
            <a:extLst>
              <a:ext uri="{FF2B5EF4-FFF2-40B4-BE49-F238E27FC236}">
                <a16:creationId xmlns:a16="http://schemas.microsoft.com/office/drawing/2014/main" id="{D6166550-01A1-4252-8F63-1A6627867AEB}"/>
              </a:ext>
            </a:extLst>
          </p:cNvPr>
          <p:cNvGraphicFramePr>
            <a:graphicFrameLocks noGrp="1"/>
          </p:cNvGraphicFramePr>
          <p:nvPr/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3" name="Gráfico 12" descr="Diana con relleno sólido">
            <a:extLst>
              <a:ext uri="{FF2B5EF4-FFF2-40B4-BE49-F238E27FC236}">
                <a16:creationId xmlns:a16="http://schemas.microsoft.com/office/drawing/2014/main" id="{203135C1-7EF4-40C0-8517-8666A4E315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12799" y="150742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752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/>
          <p:cNvSpPr txBox="1">
            <a:spLocks/>
          </p:cNvSpPr>
          <p:nvPr/>
        </p:nvSpPr>
        <p:spPr>
          <a:xfrm>
            <a:off x="2764444" y="136428"/>
            <a:ext cx="8842562" cy="7538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s-ES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4000" b="1">
                <a:solidFill>
                  <a:srgbClr val="FFC0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dirty="0"/>
              <a:t>2. Calidad</a:t>
            </a:r>
          </a:p>
        </p:txBody>
      </p:sp>
      <p:pic>
        <p:nvPicPr>
          <p:cNvPr id="13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14" name="object 16">
            <a:extLst>
              <a:ext uri="{FF2B5EF4-FFF2-40B4-BE49-F238E27FC236}">
                <a16:creationId xmlns:a16="http://schemas.microsoft.com/office/drawing/2014/main" id="{5E666FAD-29E5-4FBB-9F08-76997F9F8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6606398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105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105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105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1050" dirty="0"/>
                        <a:t>3. </a:t>
                      </a:r>
                      <a:r>
                        <a:rPr lang="es-ES" sz="1050" dirty="0"/>
                        <a:t>RGDP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5. Medio Ambiente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6. Prevención de Riesgos Laborales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105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105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4CB3D62-9BBA-443C-8DC6-DC538C75A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7</a:t>
            </a:fld>
            <a:endParaRPr lang="es-ES"/>
          </a:p>
        </p:txBody>
      </p:sp>
      <p:sp>
        <p:nvSpPr>
          <p:cNvPr id="12" name="Marcador de pie de página 5">
            <a:extLst>
              <a:ext uri="{FF2B5EF4-FFF2-40B4-BE49-F238E27FC236}">
                <a16:creationId xmlns:a16="http://schemas.microsoft.com/office/drawing/2014/main" id="{1B4B2B9A-C310-40D6-ABAE-33526932C7E8}"/>
              </a:ext>
            </a:extLst>
          </p:cNvPr>
          <p:cNvSpPr txBox="1">
            <a:spLocks/>
          </p:cNvSpPr>
          <p:nvPr/>
        </p:nvSpPr>
        <p:spPr>
          <a:xfrm>
            <a:off x="2110030" y="1536110"/>
            <a:ext cx="2769078" cy="262157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 anchor="ctr"/>
          <a:lstStyle>
            <a:defPPr>
              <a:defRPr lang="es-E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b="1" dirty="0">
                <a:solidFill>
                  <a:schemeClr val="tx1"/>
                </a:solidFill>
              </a:rPr>
              <a:t>ORGANIGRAMA</a:t>
            </a:r>
            <a:r>
              <a:rPr lang="es-ES" dirty="0">
                <a:solidFill>
                  <a:schemeClr val="tx1"/>
                </a:solidFill>
              </a:rPr>
              <a:t> COMANTUR S.L.</a:t>
            </a:r>
          </a:p>
        </p:txBody>
      </p:sp>
      <p:graphicFrame>
        <p:nvGraphicFramePr>
          <p:cNvPr id="10" name="object 16">
            <a:extLst>
              <a:ext uri="{FF2B5EF4-FFF2-40B4-BE49-F238E27FC236}">
                <a16:creationId xmlns:a16="http://schemas.microsoft.com/office/drawing/2014/main" id="{AF5CFCB5-ABE9-4BB1-917E-B43EEFF48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2211634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tx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/>
                        <a:t>3. </a:t>
                      </a:r>
                      <a:r>
                        <a:rPr lang="es-ES" sz="900" dirty="0"/>
                        <a:t>RGDP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7B3F8F1E-7403-4872-8274-9C0D2DBC6A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4054" y="1899961"/>
            <a:ext cx="8890000" cy="4354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9786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39823" y="1868423"/>
            <a:ext cx="9151620" cy="487680"/>
          </a:xfrm>
          <a:prstGeom prst="rect">
            <a:avLst/>
          </a:prstGeom>
          <a:solidFill>
            <a:srgbClr val="D9D9D9"/>
          </a:solidFill>
          <a:ln w="3175">
            <a:solidFill>
              <a:srgbClr val="000000"/>
            </a:solidFill>
          </a:ln>
        </p:spPr>
        <p:txBody>
          <a:bodyPr vert="horz" wrap="square" lIns="0" tIns="914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Reglamento General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Protección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Datos </a:t>
            </a:r>
            <a:r>
              <a:rPr kumimoji="0" sz="1800" b="0" i="0" u="none" strike="noStrike" kern="1200" cap="none" spc="-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de </a:t>
            </a:r>
            <a:r>
              <a:rPr kumimoji="0" sz="1800" b="0" i="0" u="none" strike="noStrike" kern="1200" cap="none" spc="-15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Carácter Personal</a:t>
            </a:r>
            <a:r>
              <a:rPr kumimoji="0" sz="1800" b="0" i="0" u="none" strike="noStrike" kern="1200" cap="none" spc="16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  <a:r>
              <a:rPr kumimoji="0" sz="1800" b="0" i="0" u="none" strike="noStrike" kern="1200" cap="none" spc="-1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(RGPD)</a:t>
            </a: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14884" y="1789176"/>
            <a:ext cx="1235964" cy="5669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8391003" y="4934717"/>
            <a:ext cx="1147572" cy="96313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39823" y="2544968"/>
            <a:ext cx="9151620" cy="307975"/>
          </a:xfrm>
          <a:prstGeom prst="rect">
            <a:avLst/>
          </a:prstGeom>
          <a:ln w="9144">
            <a:solidFill>
              <a:srgbClr val="7E7E7E"/>
            </a:solidFill>
          </a:ln>
        </p:spPr>
        <p:txBody>
          <a:bodyPr vert="horz" wrap="square" lIns="0" tIns="41275" rIns="0" bIns="0" rtlCol="0">
            <a:spAutoFit/>
          </a:bodyPr>
          <a:lstStyle/>
          <a:p>
            <a:pPr marL="1905" marR="0" lvl="0" indent="0" algn="ctr" defTabSz="914400" rtl="0" eaLnBrk="1" fontAlgn="auto" latinLnBrk="0" hangingPunct="1">
              <a:lnSpc>
                <a:spcPct val="100000"/>
              </a:lnSpc>
              <a:spcBef>
                <a:spcPts val="32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“De 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aplicación a los </a:t>
            </a:r>
            <a:r>
              <a:rPr kumimoji="0" sz="1400" b="0" i="1" u="heavy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datos de </a:t>
            </a:r>
            <a:r>
              <a:rPr kumimoji="0" sz="1400" b="0" i="1" u="heavy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carácter </a:t>
            </a:r>
            <a:r>
              <a:rPr kumimoji="0" sz="1400" b="0" i="1" u="heavy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>
                  <a:solidFill>
                    <a:srgbClr val="212121"/>
                  </a:solidFill>
                </a:uFill>
                <a:latin typeface="Arial"/>
                <a:ea typeface="+mn-ea"/>
                <a:cs typeface="Arial"/>
              </a:rPr>
              <a:t>personal</a:t>
            </a:r>
            <a:r>
              <a:rPr kumimoji="0" sz="1400" b="0" i="1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susceptibles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</a:t>
            </a:r>
            <a:r>
              <a:rPr kumimoji="0" sz="1400" b="0" i="1" u="none" strike="noStrike" kern="1200" cap="none" spc="-23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1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tratamiento.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04788" y="3446472"/>
            <a:ext cx="3755390" cy="654050"/>
          </a:xfrm>
          <a:prstGeom prst="rect">
            <a:avLst/>
          </a:prstGeom>
          <a:solidFill>
            <a:srgbClr val="FFE699"/>
          </a:solidFill>
          <a:ln w="9144">
            <a:solidFill>
              <a:srgbClr val="000000"/>
            </a:solidFill>
          </a:ln>
        </p:spPr>
        <p:txBody>
          <a:bodyPr vert="horz" wrap="square" lIns="0" tIns="381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/>
              <a:ea typeface="+mn-ea"/>
              <a:cs typeface="Times New Roman"/>
            </a:endParaRPr>
          </a:p>
          <a:p>
            <a:pPr marL="22479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Información </a:t>
            </a:r>
            <a:r>
              <a:rPr kumimoji="0" sz="1400" b="0" i="0" u="none" strike="noStrike" kern="1200" cap="none" spc="-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relativa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 las personas</a:t>
            </a:r>
            <a:r>
              <a:rPr kumimoji="0" sz="1400" b="0" i="0" u="none" strike="noStrike" kern="1200" cap="none" spc="-145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físicas</a:t>
            </a:r>
            <a:endParaRPr kumimoji="0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390577" y="3535118"/>
            <a:ext cx="1269375" cy="56540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1059668" y="4155947"/>
            <a:ext cx="1072896" cy="104698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848096" y="2909332"/>
            <a:ext cx="342900" cy="510540"/>
          </a:xfrm>
          <a:custGeom>
            <a:avLst/>
            <a:gdLst/>
            <a:ahLst/>
            <a:cxnLst/>
            <a:rect l="l" t="t" r="r" b="b"/>
            <a:pathLst>
              <a:path w="342900" h="510539">
                <a:moveTo>
                  <a:pt x="257175" y="0"/>
                </a:moveTo>
                <a:lnTo>
                  <a:pt x="85725" y="0"/>
                </a:lnTo>
                <a:lnTo>
                  <a:pt x="85725" y="339090"/>
                </a:lnTo>
                <a:lnTo>
                  <a:pt x="0" y="339090"/>
                </a:lnTo>
                <a:lnTo>
                  <a:pt x="171450" y="510540"/>
                </a:lnTo>
                <a:lnTo>
                  <a:pt x="342900" y="339090"/>
                </a:lnTo>
                <a:lnTo>
                  <a:pt x="257175" y="339090"/>
                </a:lnTo>
                <a:lnTo>
                  <a:pt x="2571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848096" y="2907060"/>
            <a:ext cx="342900" cy="510540"/>
          </a:xfrm>
          <a:custGeom>
            <a:avLst/>
            <a:gdLst/>
            <a:ahLst/>
            <a:cxnLst/>
            <a:rect l="l" t="t" r="r" b="b"/>
            <a:pathLst>
              <a:path w="342900" h="510539">
                <a:moveTo>
                  <a:pt x="0" y="339090"/>
                </a:moveTo>
                <a:lnTo>
                  <a:pt x="85725" y="339090"/>
                </a:lnTo>
                <a:lnTo>
                  <a:pt x="85725" y="0"/>
                </a:lnTo>
                <a:lnTo>
                  <a:pt x="257175" y="0"/>
                </a:lnTo>
                <a:lnTo>
                  <a:pt x="257175" y="339090"/>
                </a:lnTo>
                <a:lnTo>
                  <a:pt x="342900" y="339090"/>
                </a:lnTo>
                <a:lnTo>
                  <a:pt x="171450" y="510540"/>
                </a:lnTo>
                <a:lnTo>
                  <a:pt x="0" y="339090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893822" y="4171831"/>
            <a:ext cx="342900" cy="512445"/>
          </a:xfrm>
          <a:custGeom>
            <a:avLst/>
            <a:gdLst/>
            <a:ahLst/>
            <a:cxnLst/>
            <a:rect l="l" t="t" r="r" b="b"/>
            <a:pathLst>
              <a:path w="342900" h="512445">
                <a:moveTo>
                  <a:pt x="257175" y="0"/>
                </a:moveTo>
                <a:lnTo>
                  <a:pt x="85725" y="0"/>
                </a:lnTo>
                <a:lnTo>
                  <a:pt x="85725" y="340613"/>
                </a:lnTo>
                <a:lnTo>
                  <a:pt x="0" y="340613"/>
                </a:lnTo>
                <a:lnTo>
                  <a:pt x="171450" y="512063"/>
                </a:lnTo>
                <a:lnTo>
                  <a:pt x="342900" y="340613"/>
                </a:lnTo>
                <a:lnTo>
                  <a:pt x="257175" y="340613"/>
                </a:lnTo>
                <a:lnTo>
                  <a:pt x="257175" y="0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889511" y="4170314"/>
            <a:ext cx="342900" cy="512445"/>
          </a:xfrm>
          <a:custGeom>
            <a:avLst/>
            <a:gdLst/>
            <a:ahLst/>
            <a:cxnLst/>
            <a:rect l="l" t="t" r="r" b="b"/>
            <a:pathLst>
              <a:path w="342900" h="512445">
                <a:moveTo>
                  <a:pt x="0" y="340613"/>
                </a:moveTo>
                <a:lnTo>
                  <a:pt x="85725" y="340613"/>
                </a:lnTo>
                <a:lnTo>
                  <a:pt x="85725" y="0"/>
                </a:lnTo>
                <a:lnTo>
                  <a:pt x="257175" y="0"/>
                </a:lnTo>
                <a:lnTo>
                  <a:pt x="257175" y="340613"/>
                </a:lnTo>
                <a:lnTo>
                  <a:pt x="342900" y="340613"/>
                </a:lnTo>
                <a:lnTo>
                  <a:pt x="171450" y="512063"/>
                </a:lnTo>
                <a:lnTo>
                  <a:pt x="0" y="340613"/>
                </a:lnTo>
                <a:close/>
              </a:path>
            </a:pathLst>
          </a:custGeom>
          <a:ln w="12192">
            <a:solidFill>
              <a:srgbClr val="41709C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147369" y="106020"/>
            <a:ext cx="2498465" cy="7706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title"/>
          </p:nvPr>
        </p:nvSpPr>
        <p:spPr>
          <a:xfrm>
            <a:off x="2874264" y="341056"/>
            <a:ext cx="9080047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algn="l" rtl="0">
              <a:spcBef>
                <a:spcPts val="95"/>
              </a:spcBef>
            </a:pPr>
            <a:r>
              <a:rPr lang="es-ES" sz="3200" kern="1200" spc="-5" dirty="0"/>
              <a:t>3</a:t>
            </a:r>
            <a:r>
              <a:rPr sz="3200" kern="1200" spc="-5" dirty="0"/>
              <a:t>. </a:t>
            </a:r>
            <a:r>
              <a:rPr lang="es-ES" sz="3200" kern="1200" spc="-5" dirty="0"/>
              <a:t>Reglamento General de Protección de Datos</a:t>
            </a:r>
            <a:endParaRPr sz="3200" kern="1200" spc="-5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5482658E-CC25-4928-8F3A-4E53C2CC07DD}"/>
              </a:ext>
            </a:extLst>
          </p:cNvPr>
          <p:cNvSpPr txBox="1"/>
          <p:nvPr/>
        </p:nvSpPr>
        <p:spPr>
          <a:xfrm>
            <a:off x="3730918" y="4971288"/>
            <a:ext cx="46600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_tradnl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Entrega Documento </a:t>
            </a:r>
            <a:r>
              <a:rPr lang="es-ES_tradnl" b="1" i="1" dirty="0">
                <a:solidFill>
                  <a:srgbClr val="FFC000"/>
                </a:solidFill>
                <a:latin typeface="Verdana" panose="020B0604030504040204" pitchFamily="34" charset="0"/>
                <a:cs typeface="Times New Roman" panose="02020603050405020304" pitchFamily="18" charset="0"/>
              </a:rPr>
              <a:t>“Compromiso de confidencialidad y secreto”</a:t>
            </a:r>
            <a:endParaRPr lang="es-ES" b="1" i="1" dirty="0">
              <a:solidFill>
                <a:srgbClr val="FFC000"/>
              </a:solidFill>
              <a:latin typeface="Verdana" panose="020B060403050404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4" name="object 16">
            <a:extLst>
              <a:ext uri="{FF2B5EF4-FFF2-40B4-BE49-F238E27FC236}">
                <a16:creationId xmlns:a16="http://schemas.microsoft.com/office/drawing/2014/main" id="{A549BE4A-1902-43F9-97DF-9700985FD99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1029288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9C2AD94-C5CA-4B33-9A52-F945866D5E35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B6F15528-21DE-4FAA-801E-634DDDAF4B2B}" type="slidenum">
              <a:rPr lang="en-GB" smtClean="0"/>
              <a:t>8</a:t>
            </a:fld>
            <a:endParaRPr lang="en-GB"/>
          </a:p>
        </p:txBody>
      </p:sp>
      <p:sp>
        <p:nvSpPr>
          <p:cNvPr id="15" name="Marcador de pie de página 14">
            <a:extLst>
              <a:ext uri="{FF2B5EF4-FFF2-40B4-BE49-F238E27FC236}">
                <a16:creationId xmlns:a16="http://schemas.microsoft.com/office/drawing/2014/main" id="{320C2852-B1E5-4861-8E8E-E9FD01AB085D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/>
          <a:p>
            <a:pPr marL="12700">
              <a:lnSpc>
                <a:spcPts val="1620"/>
              </a:lnSpc>
            </a:pPr>
            <a:endParaRPr lang="en-GB" spc="-15" dirty="0"/>
          </a:p>
        </p:txBody>
      </p:sp>
      <p:graphicFrame>
        <p:nvGraphicFramePr>
          <p:cNvPr id="22" name="object 16">
            <a:extLst>
              <a:ext uri="{FF2B5EF4-FFF2-40B4-BE49-F238E27FC236}">
                <a16:creationId xmlns:a16="http://schemas.microsoft.com/office/drawing/2014/main" id="{38B958B9-90B7-491F-85F9-E9DD28B577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4583191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5" y="96629"/>
            <a:ext cx="2561099" cy="793674"/>
          </a:xfrm>
          <a:prstGeom prst="rect">
            <a:avLst/>
          </a:prstGeom>
        </p:spPr>
      </p:pic>
      <p:graphicFrame>
        <p:nvGraphicFramePr>
          <p:cNvPr id="3" name="Tab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77659005"/>
              </p:ext>
            </p:extLst>
          </p:nvPr>
        </p:nvGraphicFramePr>
        <p:xfrm>
          <a:off x="3758514" y="1499287"/>
          <a:ext cx="4852086" cy="501082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{0E3FDE45-AF77-4B5C-9715-49D594BDF05E}</a:tableStyleId>
              </a:tblPr>
              <a:tblGrid>
                <a:gridCol w="14659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6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91733">
                <a:tc gridSpan="2"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1311910"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básica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sobre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Protección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75">
                <a:tc>
                  <a:txBody>
                    <a:bodyPr/>
                    <a:lstStyle/>
                    <a:p>
                      <a:pPr>
                        <a:spcBef>
                          <a:spcPts val="25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Responsable: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COMANTUR 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699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Finalidad: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Gestionar la relación laboral.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3402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Legitimación: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Ejecución</a:t>
                      </a:r>
                      <a:r>
                        <a:rPr lang="en-US" sz="800" b="0" dirty="0">
                          <a:effectLst/>
                        </a:rPr>
                        <a:t> de un </a:t>
                      </a:r>
                      <a:r>
                        <a:rPr lang="en-US" sz="800" b="0" dirty="0" err="1">
                          <a:effectLst/>
                        </a:rPr>
                        <a:t>contrato</a:t>
                      </a:r>
                      <a:r>
                        <a:rPr lang="en-US" sz="800" b="0" dirty="0">
                          <a:effectLst/>
                        </a:rPr>
                        <a:t>. </a:t>
                      </a:r>
                      <a:r>
                        <a:rPr lang="en-US" sz="800" b="0" dirty="0" err="1">
                          <a:effectLst/>
                        </a:rPr>
                        <a:t>Cumplimiento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una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obligación</a:t>
                      </a:r>
                      <a:r>
                        <a:rPr lang="en-US" sz="800" b="0" dirty="0">
                          <a:effectLst/>
                        </a:rPr>
                        <a:t> legal.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659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Bef>
                          <a:spcPts val="1075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Destinatarios: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Están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previstas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cesiones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 a: </a:t>
                      </a:r>
                      <a:r>
                        <a:rPr lang="en-US" sz="800" b="0" dirty="0" err="1">
                          <a:effectLst/>
                        </a:rPr>
                        <a:t>Clientes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directos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clientes</a:t>
                      </a:r>
                      <a:r>
                        <a:rPr lang="en-US" sz="800" b="0" dirty="0">
                          <a:effectLst/>
                        </a:rPr>
                        <a:t> (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cumplimiento</a:t>
                      </a:r>
                      <a:r>
                        <a:rPr lang="en-US" sz="800" b="0" dirty="0">
                          <a:effectLst/>
                        </a:rPr>
                        <a:t> de la </a:t>
                      </a:r>
                      <a:r>
                        <a:rPr lang="en-US" sz="800" b="0" dirty="0" err="1">
                          <a:effectLst/>
                        </a:rPr>
                        <a:t>obligación</a:t>
                      </a:r>
                      <a:r>
                        <a:rPr lang="en-US" sz="800" b="0" dirty="0">
                          <a:effectLst/>
                        </a:rPr>
                        <a:t> legal de </a:t>
                      </a:r>
                      <a:r>
                        <a:rPr lang="en-US" sz="800" b="0" dirty="0" err="1">
                          <a:effectLst/>
                        </a:rPr>
                        <a:t>Coordinación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Actividades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Empresariales</a:t>
                      </a:r>
                      <a:r>
                        <a:rPr lang="en-US" sz="800" b="0" dirty="0">
                          <a:effectLst/>
                        </a:rPr>
                        <a:t>), </a:t>
                      </a:r>
                      <a:r>
                        <a:rPr lang="en-US" sz="800" b="0" dirty="0" err="1">
                          <a:effectLst/>
                        </a:rPr>
                        <a:t>Terceros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Países</a:t>
                      </a:r>
                      <a:r>
                        <a:rPr lang="en-US" sz="800" b="0" dirty="0">
                          <a:effectLst/>
                        </a:rPr>
                        <a:t>,  </a:t>
                      </a:r>
                      <a:r>
                        <a:rPr lang="en-US" sz="800" b="0" dirty="0" err="1">
                          <a:effectLst/>
                        </a:rPr>
                        <a:t>Mutuas</a:t>
                      </a:r>
                      <a:r>
                        <a:rPr lang="en-US" sz="800" b="0" dirty="0">
                          <a:effectLst/>
                        </a:rPr>
                        <a:t>, Seguridad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Social, </a:t>
                      </a:r>
                      <a:r>
                        <a:rPr lang="en-US" sz="800" b="0" dirty="0" err="1">
                          <a:effectLst/>
                        </a:rPr>
                        <a:t>AdministraciónTributaria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Bancos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entidades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financieras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endParaRPr lang="es-ES" sz="800" b="0" dirty="0">
                        <a:effectLst/>
                      </a:endParaRP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Fundación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Estatal</a:t>
                      </a:r>
                      <a:r>
                        <a:rPr lang="en-US" sz="800" b="0" dirty="0">
                          <a:effectLst/>
                        </a:rPr>
                        <a:t> para la </a:t>
                      </a:r>
                      <a:r>
                        <a:rPr lang="en-US" sz="800" b="0" dirty="0" err="1">
                          <a:effectLst/>
                        </a:rPr>
                        <a:t>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el </a:t>
                      </a:r>
                      <a:r>
                        <a:rPr lang="en-US" sz="800" b="0" dirty="0" err="1">
                          <a:effectLst/>
                        </a:rPr>
                        <a:t>empleo</a:t>
                      </a:r>
                      <a:r>
                        <a:rPr lang="en-US" sz="800" b="0" dirty="0">
                          <a:effectLst/>
                        </a:rPr>
                        <a:t> (</a:t>
                      </a:r>
                      <a:r>
                        <a:rPr lang="en-US" sz="800" b="0" dirty="0" err="1">
                          <a:effectLst/>
                        </a:rPr>
                        <a:t>Fundae</a:t>
                      </a:r>
                      <a:r>
                        <a:rPr lang="en-US" sz="800" b="0" dirty="0">
                          <a:effectLst/>
                        </a:rPr>
                        <a:t>).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144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Derechos: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 marR="7620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Tiene</a:t>
                      </a:r>
                      <a:r>
                        <a:rPr lang="en-US" sz="800" b="0" dirty="0">
                          <a:effectLst/>
                        </a:rPr>
                        <a:t> derecho a </a:t>
                      </a:r>
                      <a:r>
                        <a:rPr lang="en-US" sz="800" b="0" dirty="0" err="1">
                          <a:effectLst/>
                        </a:rPr>
                        <a:t>acceder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rectificar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suprimir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los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así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como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derechos, </a:t>
                      </a:r>
                      <a:r>
                        <a:rPr lang="en-US" sz="800" b="0" dirty="0" err="1">
                          <a:effectLst/>
                        </a:rPr>
                        <a:t>indicados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en</a:t>
                      </a:r>
                      <a:r>
                        <a:rPr lang="en-US" sz="800" b="0" dirty="0">
                          <a:effectLst/>
                        </a:rPr>
                        <a:t> la </a:t>
                      </a: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adicional</a:t>
                      </a:r>
                      <a:r>
                        <a:rPr lang="en-US" sz="800" b="0" dirty="0">
                          <a:effectLst/>
                        </a:rPr>
                        <a:t>, que </a:t>
                      </a:r>
                      <a:r>
                        <a:rPr lang="en-US" sz="800" b="0" dirty="0" err="1">
                          <a:effectLst/>
                        </a:rPr>
                        <a:t>puede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ejercer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dirigiéndose</a:t>
                      </a:r>
                      <a:r>
                        <a:rPr lang="en-US" sz="800" b="0" dirty="0">
                          <a:effectLst/>
                        </a:rPr>
                        <a:t> a la </a:t>
                      </a:r>
                      <a:r>
                        <a:rPr lang="en-US" sz="800" b="0" dirty="0" err="1">
                          <a:effectLst/>
                        </a:rPr>
                        <a:t>dirección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responsable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 Comantur, </a:t>
                      </a:r>
                      <a:r>
                        <a:rPr lang="en-US" sz="800" b="0" u="none" strike="noStrike" dirty="0">
                          <a:effectLst/>
                          <a:hlinkClick r:id="rId3"/>
                        </a:rPr>
                        <a:t>rgpd@comantur.net</a:t>
                      </a:r>
                      <a:r>
                        <a:rPr lang="en-US" sz="800" b="0" dirty="0">
                          <a:effectLst/>
                        </a:rPr>
                        <a:t>. Comantur </a:t>
                      </a:r>
                      <a:r>
                        <a:rPr lang="en-US" sz="800" b="0" dirty="0" err="1">
                          <a:effectLst/>
                        </a:rPr>
                        <a:t>gestionará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esta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petición</a:t>
                      </a:r>
                      <a:r>
                        <a:rPr lang="en-US" sz="800" b="0" dirty="0">
                          <a:effectLst/>
                        </a:rPr>
                        <a:t> con </a:t>
                      </a:r>
                      <a:r>
                        <a:rPr lang="en-US" sz="800" b="0" dirty="0" err="1">
                          <a:effectLst/>
                        </a:rPr>
                        <a:t>respecto</a:t>
                      </a:r>
                      <a:r>
                        <a:rPr lang="en-US" sz="800" b="0" dirty="0">
                          <a:effectLst/>
                        </a:rPr>
                        <a:t> al </a:t>
                      </a:r>
                      <a:r>
                        <a:rPr lang="en-US" sz="800" b="0" dirty="0" err="1">
                          <a:effectLst/>
                        </a:rPr>
                        <a:t>encargado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8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r>
                        <a:rPr lang="en-US" sz="800" b="0" dirty="0" err="1">
                          <a:effectLst/>
                        </a:rPr>
                        <a:t>Medios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comunicación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 </a:t>
                      </a: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Teléfono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correo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electrónico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Whatssap</a:t>
                      </a:r>
                      <a:r>
                        <a:rPr lang="en-US" sz="800" b="0" dirty="0">
                          <a:effectLst/>
                        </a:rPr>
                        <a:t>, Skype y </a:t>
                      </a:r>
                      <a:r>
                        <a:rPr lang="en-US" sz="800" b="0" dirty="0" err="1">
                          <a:effectLst/>
                        </a:rPr>
                        <a:t>otros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medios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similares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</a:p>
                    <a:p>
                      <a:pPr>
                        <a:spcBef>
                          <a:spcPts val="810"/>
                        </a:spcBef>
                        <a:spcAft>
                          <a:spcPts val="0"/>
                        </a:spcAft>
                      </a:pP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692">
                <a:tc>
                  <a:txBody>
                    <a:bodyPr/>
                    <a:lstStyle/>
                    <a:p>
                      <a:pPr marL="17780">
                        <a:spcBef>
                          <a:spcPts val="1070"/>
                        </a:spcBef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Procedencia: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Del </a:t>
                      </a:r>
                      <a:r>
                        <a:rPr lang="en-US" sz="800" b="0" dirty="0" err="1">
                          <a:effectLst/>
                        </a:rPr>
                        <a:t>propio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interesado</a:t>
                      </a:r>
                      <a:r>
                        <a:rPr lang="en-US" sz="800" b="0" dirty="0">
                          <a:effectLst/>
                        </a:rPr>
                        <a:t>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72545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 </a:t>
                      </a:r>
                      <a:endParaRPr lang="es-ES" sz="800" b="0">
                        <a:effectLst/>
                      </a:endParaRPr>
                    </a:p>
                    <a:p>
                      <a:pPr marL="17780">
                        <a:spcAft>
                          <a:spcPts val="0"/>
                        </a:spcAft>
                      </a:pPr>
                      <a:r>
                        <a:rPr lang="en-US" sz="800" b="0">
                          <a:effectLst/>
                        </a:rPr>
                        <a:t>Información adicional:</a:t>
                      </a:r>
                      <a:endParaRPr lang="es-ES" sz="800" b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en-US" sz="800" b="0" dirty="0">
                          <a:effectLst/>
                        </a:rPr>
                        <a:t> </a:t>
                      </a:r>
                      <a:endParaRPr lang="es-ES" sz="800" b="0" dirty="0">
                        <a:effectLst/>
                      </a:endParaRPr>
                    </a:p>
                    <a:p>
                      <a:pPr marL="27305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800" b="0" dirty="0" err="1">
                          <a:effectLst/>
                        </a:rPr>
                        <a:t>Puede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consultar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información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adicional</a:t>
                      </a:r>
                      <a:r>
                        <a:rPr lang="en-US" sz="800" b="0" dirty="0">
                          <a:effectLst/>
                        </a:rPr>
                        <a:t> y </a:t>
                      </a:r>
                      <a:r>
                        <a:rPr lang="en-US" sz="800" b="0" dirty="0" err="1">
                          <a:effectLst/>
                        </a:rPr>
                        <a:t>más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detallada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sobre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dirty="0" err="1">
                          <a:effectLst/>
                        </a:rPr>
                        <a:t>Protección</a:t>
                      </a:r>
                      <a:r>
                        <a:rPr lang="en-US" sz="800" b="0" dirty="0">
                          <a:effectLst/>
                        </a:rPr>
                        <a:t> de </a:t>
                      </a:r>
                      <a:r>
                        <a:rPr lang="en-US" sz="800" b="0" dirty="0" err="1">
                          <a:effectLst/>
                        </a:rPr>
                        <a:t>Datos</a:t>
                      </a:r>
                      <a:r>
                        <a:rPr lang="en-US" sz="800" b="0" dirty="0">
                          <a:effectLst/>
                        </a:rPr>
                        <a:t>, </a:t>
                      </a:r>
                      <a:r>
                        <a:rPr lang="en-US" sz="800" b="0" dirty="0" err="1">
                          <a:effectLst/>
                        </a:rPr>
                        <a:t>dirigiéndose</a:t>
                      </a:r>
                      <a:r>
                        <a:rPr lang="en-US" sz="800" b="0" dirty="0">
                          <a:effectLst/>
                        </a:rPr>
                        <a:t> a la </a:t>
                      </a:r>
                      <a:r>
                        <a:rPr lang="en-US" sz="800" b="0" dirty="0" err="1">
                          <a:effectLst/>
                        </a:rPr>
                        <a:t>dirección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responsable</a:t>
                      </a:r>
                      <a:r>
                        <a:rPr lang="en-US" sz="800" b="0" dirty="0">
                          <a:effectLst/>
                        </a:rPr>
                        <a:t> del </a:t>
                      </a:r>
                      <a:r>
                        <a:rPr lang="en-US" sz="800" b="0" dirty="0" err="1">
                          <a:effectLst/>
                        </a:rPr>
                        <a:t>tratamiento</a:t>
                      </a:r>
                      <a:r>
                        <a:rPr lang="en-US" sz="800" b="0" dirty="0">
                          <a:effectLst/>
                        </a:rPr>
                        <a:t> </a:t>
                      </a:r>
                      <a:r>
                        <a:rPr lang="en-US" sz="800" b="0" u="none" strike="noStrike" dirty="0">
                          <a:effectLst/>
                          <a:hlinkClick r:id="rId3"/>
                        </a:rPr>
                        <a:t>rgpd@comantur.net.</a:t>
                      </a:r>
                      <a:endParaRPr lang="es-ES" sz="8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8" name="object 17">
            <a:extLst>
              <a:ext uri="{FF2B5EF4-FFF2-40B4-BE49-F238E27FC236}">
                <a16:creationId xmlns:a16="http://schemas.microsoft.com/office/drawing/2014/main" id="{4EA8CFDE-27D3-40C7-B8F6-248AA5CF05C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827089" y="241154"/>
            <a:ext cx="9051721" cy="504625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3</a:t>
            </a:r>
            <a:r>
              <a:rPr sz="3200" b="1" spc="-5" dirty="0">
                <a:solidFill>
                  <a:srgbClr val="FFC000"/>
                </a:solidFill>
                <a:latin typeface="Arial"/>
                <a:cs typeface="Arial"/>
              </a:rPr>
              <a:t>. </a:t>
            </a:r>
            <a:r>
              <a:rPr lang="es-ES" sz="3200" b="1" spc="-5" dirty="0">
                <a:solidFill>
                  <a:srgbClr val="FFC000"/>
                </a:solidFill>
                <a:latin typeface="Arial"/>
                <a:cs typeface="Arial"/>
              </a:rPr>
              <a:t>Reglamento General de Protección de Datos</a:t>
            </a:r>
            <a:endParaRPr sz="3200" b="1" spc="-5" dirty="0">
              <a:solidFill>
                <a:srgbClr val="FFC000"/>
              </a:solidFill>
              <a:latin typeface="Arial"/>
              <a:cs typeface="Arial"/>
            </a:endParaRPr>
          </a:p>
        </p:txBody>
      </p:sp>
      <p:graphicFrame>
        <p:nvGraphicFramePr>
          <p:cNvPr id="21" name="object 16">
            <a:extLst>
              <a:ext uri="{FF2B5EF4-FFF2-40B4-BE49-F238E27FC236}">
                <a16:creationId xmlns:a16="http://schemas.microsoft.com/office/drawing/2014/main" id="{2B843407-F158-4EFE-8167-70449F667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99421"/>
              </p:ext>
            </p:extLst>
          </p:nvPr>
        </p:nvGraphicFramePr>
        <p:xfrm>
          <a:off x="212436" y="1086355"/>
          <a:ext cx="11693237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6313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6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90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01454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505527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2262909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810328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1. </a:t>
                      </a: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Presentación Empresa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2. Calidad</a:t>
                      </a: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3. </a:t>
                      </a:r>
                      <a:r>
                        <a:rPr lang="es-ES" sz="1050" b="1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RGDP</a:t>
                      </a:r>
                      <a:endParaRPr sz="105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4. Procedimientos de Trabajo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5. Medio Ambiente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6. Prevención de Riesgos Laborales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lang="es-ES" sz="1050" b="1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7. Aspectos Importantes</a:t>
                      </a:r>
                      <a:endParaRPr sz="1050" b="1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765646A-325B-41C8-A96A-8690AFCB36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32B47C-407E-4F37-A3DF-0E947692B8CD}" type="slidenum">
              <a:rPr lang="es-ES" smtClean="0"/>
              <a:t>9</a:t>
            </a:fld>
            <a:endParaRPr lang="es-ES"/>
          </a:p>
        </p:txBody>
      </p:sp>
      <p:sp>
        <p:nvSpPr>
          <p:cNvPr id="7" name="Marcador de pie de página 6">
            <a:extLst>
              <a:ext uri="{FF2B5EF4-FFF2-40B4-BE49-F238E27FC236}">
                <a16:creationId xmlns:a16="http://schemas.microsoft.com/office/drawing/2014/main" id="{BA160688-890A-421A-9699-A962CDA317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graphicFrame>
        <p:nvGraphicFramePr>
          <p:cNvPr id="8" name="object 16">
            <a:extLst>
              <a:ext uri="{FF2B5EF4-FFF2-40B4-BE49-F238E27FC236}">
                <a16:creationId xmlns:a16="http://schemas.microsoft.com/office/drawing/2014/main" id="{B9083695-BC19-4F3F-A305-5973435C9B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2615685"/>
              </p:ext>
            </p:extLst>
          </p:nvPr>
        </p:nvGraphicFramePr>
        <p:xfrm>
          <a:off x="212436" y="1086355"/>
          <a:ext cx="11693238" cy="262157"/>
        </p:xfrm>
        <a:graphic>
          <a:graphicData uri="http://schemas.openxmlformats.org/drawingml/2006/table">
            <a:tbl>
              <a:tblPr firstRow="1" bandRow="1">
                <a:tableStyleId>{E269D01E-BC32-4049-B463-5C60D7B0CCD2}</a:tableStyleId>
              </a:tblPr>
              <a:tblGrid>
                <a:gridCol w="14297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4239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797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4277">
                  <a:extLst>
                    <a:ext uri="{9D8B030D-6E8A-4147-A177-3AD203B41FA5}">
                      <a16:colId xmlns:a16="http://schemas.microsoft.com/office/drawing/2014/main" val="3747695410"/>
                    </a:ext>
                  </a:extLst>
                </a:gridCol>
                <a:gridCol w="1912306">
                  <a:extLst>
                    <a:ext uri="{9D8B030D-6E8A-4147-A177-3AD203B41FA5}">
                      <a16:colId xmlns:a16="http://schemas.microsoft.com/office/drawing/2014/main" val="2050029006"/>
                    </a:ext>
                  </a:extLst>
                </a:gridCol>
                <a:gridCol w="1875923">
                  <a:extLst>
                    <a:ext uri="{9D8B030D-6E8A-4147-A177-3AD203B41FA5}">
                      <a16:colId xmlns:a16="http://schemas.microsoft.com/office/drawing/2014/main" val="3606374978"/>
                    </a:ext>
                  </a:extLst>
                </a:gridCol>
                <a:gridCol w="1502229">
                  <a:extLst>
                    <a:ext uri="{9D8B030D-6E8A-4147-A177-3AD203B41FA5}">
                      <a16:colId xmlns:a16="http://schemas.microsoft.com/office/drawing/2014/main" val="3600853109"/>
                    </a:ext>
                  </a:extLst>
                </a:gridCol>
                <a:gridCol w="1716645">
                  <a:extLst>
                    <a:ext uri="{9D8B030D-6E8A-4147-A177-3AD203B41FA5}">
                      <a16:colId xmlns:a16="http://schemas.microsoft.com/office/drawing/2014/main" val="3024099978"/>
                    </a:ext>
                  </a:extLst>
                </a:gridCol>
              </a:tblGrid>
              <a:tr h="262157">
                <a:tc>
                  <a:txBody>
                    <a:bodyPr/>
                    <a:lstStyle/>
                    <a:p>
                      <a:pPr marL="152400" algn="ctr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dirty="0">
                          <a:solidFill>
                            <a:schemeClr val="bg1"/>
                          </a:solidFill>
                        </a:rPr>
                        <a:t>1. </a:t>
                      </a:r>
                      <a:r>
                        <a:rPr lang="es-ES" sz="900" spc="-5" dirty="0">
                          <a:solidFill>
                            <a:schemeClr val="bg1"/>
                          </a:solidFill>
                        </a:rPr>
                        <a:t>Presentación Empresa</a:t>
                      </a:r>
                      <a:endParaRPr sz="900" dirty="0">
                        <a:solidFill>
                          <a:schemeClr val="bg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15240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25"/>
                        </a:spcBef>
                      </a:pPr>
                      <a:r>
                        <a:rPr sz="900" kern="1200" dirty="0">
                          <a:solidFill>
                            <a:schemeClr val="bg1"/>
                          </a:solidFill>
                        </a:rPr>
                        <a:t>2. Calidad</a:t>
                      </a:r>
                      <a:endParaRPr sz="900" kern="1200" dirty="0">
                        <a:solidFill>
                          <a:schemeClr val="bg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0" marR="0" marT="28575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sz="900" dirty="0">
                          <a:solidFill>
                            <a:schemeClr val="tx1"/>
                          </a:solidFill>
                        </a:rPr>
                        <a:t>3. </a:t>
                      </a:r>
                      <a:r>
                        <a:rPr lang="es-ES" sz="900" dirty="0">
                          <a:solidFill>
                            <a:schemeClr val="tx1"/>
                          </a:solidFill>
                        </a:rPr>
                        <a:t>RGDP</a:t>
                      </a:r>
                      <a:endParaRPr sz="900" dirty="0">
                        <a:solidFill>
                          <a:schemeClr val="tx1"/>
                        </a:solidFill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b="1" kern="120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4.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Medio Ambiente</a:t>
                      </a:r>
                      <a:endParaRPr sz="9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5. </a:t>
                      </a:r>
                      <a:r>
                        <a:rPr lang="es-ES" sz="900" dirty="0">
                          <a:latin typeface="+mn-lt"/>
                          <a:cs typeface="Calibri"/>
                        </a:rPr>
                        <a:t>Prevención de Riesgos Laborales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6. Procedimientos de trabajo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7. Aspectos Importantes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226060" algn="ctr">
                        <a:lnSpc>
                          <a:spcPct val="100000"/>
                        </a:lnSpc>
                        <a:spcBef>
                          <a:spcPts val="250"/>
                        </a:spcBef>
                      </a:pPr>
                      <a:r>
                        <a:rPr lang="es-ES" sz="900" dirty="0">
                          <a:latin typeface="Calibri"/>
                          <a:cs typeface="Calibri"/>
                        </a:rPr>
                        <a:t>8. Documentación a firmar</a:t>
                      </a:r>
                      <a:endParaRPr sz="900" dirty="0">
                        <a:latin typeface="Calibri"/>
                        <a:cs typeface="Calibri"/>
                      </a:endParaRPr>
                    </a:p>
                  </a:txBody>
                  <a:tcPr marL="0" marR="0" marT="31750" marB="0" anchor="ctr" anchorCtr="1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54F3222C-86DE-4989-A3A1-91EDD15D03DD}"/>
              </a:ext>
            </a:extLst>
          </p:cNvPr>
          <p:cNvSpPr txBox="1"/>
          <p:nvPr/>
        </p:nvSpPr>
        <p:spPr>
          <a:xfrm>
            <a:off x="899459" y="1544564"/>
            <a:ext cx="28481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Gestión de datos personales de trabajadores</a:t>
            </a:r>
          </a:p>
        </p:txBody>
      </p:sp>
    </p:spTree>
    <p:extLst>
      <p:ext uri="{BB962C8B-B14F-4D97-AF65-F5344CB8AC3E}">
        <p14:creationId xmlns:p14="http://schemas.microsoft.com/office/powerpoint/2010/main" val="8610987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chemeClr val="bg1">
              <a:lumMod val="75000"/>
            </a:schemeClr>
          </a:solidFill>
        </a:ln>
      </a:spPr>
      <a:bodyPr rtlCol="0" anchor="ctr"/>
      <a:lstStyle>
        <a:defPPr algn="ctr">
          <a:defRPr sz="1400" b="1" dirty="0" smtClean="0">
            <a:solidFill>
              <a:srgbClr val="FFC000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2862</TotalTime>
  <Words>4532</Words>
  <Application>Microsoft Office PowerPoint</Application>
  <PresentationFormat>Panorámica</PresentationFormat>
  <Paragraphs>681</Paragraphs>
  <Slides>36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7</vt:i4>
      </vt:variant>
      <vt:variant>
        <vt:lpstr>Tema</vt:lpstr>
      </vt:variant>
      <vt:variant>
        <vt:i4>3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36</vt:i4>
      </vt:variant>
    </vt:vector>
  </HeadingPairs>
  <TitlesOfParts>
    <vt:vector size="47" baseType="lpstr">
      <vt:lpstr>Arial</vt:lpstr>
      <vt:lpstr>Arial Rounded MT Bold</vt:lpstr>
      <vt:lpstr>Calibri</vt:lpstr>
      <vt:lpstr>Calibri Light</vt:lpstr>
      <vt:lpstr>Times New Roman</vt:lpstr>
      <vt:lpstr>Verdana</vt:lpstr>
      <vt:lpstr>Wingdings</vt:lpstr>
      <vt:lpstr>Tema de Office</vt:lpstr>
      <vt:lpstr>Office Theme</vt:lpstr>
      <vt:lpstr>1_Tema de Office</vt:lpstr>
      <vt:lpstr>Visio</vt:lpstr>
      <vt:lpstr>Plan de Acogida - Técnicos</vt:lpstr>
      <vt:lpstr>Índice</vt:lpstr>
      <vt:lpstr>1. Presentación Empresa</vt:lpstr>
      <vt:lpstr>2. Calidad</vt:lpstr>
      <vt:lpstr>Presentación de PowerPoint</vt:lpstr>
      <vt:lpstr>OBJETIVOS</vt:lpstr>
      <vt:lpstr>Presentación de PowerPoint</vt:lpstr>
      <vt:lpstr>3. Reglamento General de Protección de Datos</vt:lpstr>
      <vt:lpstr>3. Reglamento General de Protección de Datos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la empresa</dc:title>
  <dc:subject/>
  <dc:creator>Eva María Castro</dc:creator>
  <cp:keywords/>
  <dc:description/>
  <cp:lastModifiedBy>Victoria Medrano | Comantur</cp:lastModifiedBy>
  <cp:revision>282</cp:revision>
  <dcterms:created xsi:type="dcterms:W3CDTF">2018-02-03T19:58:21Z</dcterms:created>
  <dcterms:modified xsi:type="dcterms:W3CDTF">2024-05-30T06:58:22Z</dcterms:modified>
</cp:coreProperties>
</file>